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5" r:id="rId2"/>
    <p:sldId id="26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" initials="l" lastIdx="1" clrIdx="0">
    <p:extLst>
      <p:ext uri="{19B8F6BF-5375-455C-9EA6-DF929625EA0E}">
        <p15:presenceInfo xmlns:p15="http://schemas.microsoft.com/office/powerpoint/2012/main" userId="leno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5285"/>
    <a:srgbClr val="3E699D"/>
    <a:srgbClr val="819E43"/>
    <a:srgbClr val="A03E3C"/>
    <a:srgbClr val="FFFF7C"/>
    <a:srgbClr val="896905"/>
    <a:srgbClr val="E6A19F"/>
    <a:srgbClr val="CD5B58"/>
    <a:srgbClr val="D0E3A6"/>
    <a:srgbClr val="BFAD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828" autoAdjust="0"/>
    <p:restoredTop sz="96261" autoAdjust="0"/>
  </p:normalViewPr>
  <p:slideViewPr>
    <p:cSldViewPr snapToGrid="0">
      <p:cViewPr varScale="1">
        <p:scale>
          <a:sx n="87" d="100"/>
          <a:sy n="87" d="100"/>
        </p:scale>
        <p:origin x="10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 panose="0204060205030503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 panose="02040602050305030304" pitchFamily="18" charset="0"/>
              </a:defRPr>
            </a:lvl1pPr>
          </a:lstStyle>
          <a:p>
            <a:fld id="{B4942AC3-6E04-425E-99CF-8146415ECDF2}" type="datetimeFigureOut">
              <a:rPr lang="en-US" smtClean="0"/>
              <a:pPr/>
              <a:t>2/9/2018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 panose="0204060205030503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 panose="02040602050305030304" pitchFamily="18" charset="0"/>
              </a:defRPr>
            </a:lvl1pPr>
          </a:lstStyle>
          <a:p>
            <a:fld id="{F57FD5A7-3837-4B1B-80C5-4839DE4831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521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1A3665-8CA3-42F8-9846-B9B2BB5F82E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6342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1A3665-8CA3-42F8-9846-B9B2BB5F82E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4629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 userDrawn="1"/>
        </p:nvSpPr>
        <p:spPr>
          <a:xfrm>
            <a:off x="8230211" y="4619810"/>
            <a:ext cx="1106531" cy="1902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75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291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■"/>
        <a:defRPr sz="2000" kern="1200">
          <a:solidFill>
            <a:srgbClr val="000000"/>
          </a:solidFill>
          <a:latin typeface="Book Antiqua" panose="02040602050305030304" pitchFamily="18" charset="0"/>
          <a:ea typeface="+mn-ea"/>
          <a:cs typeface="+mn-cs"/>
        </a:defRPr>
      </a:lvl1pPr>
      <a:lvl2pPr marL="627063" indent="-271463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–"/>
        <a:tabLst/>
        <a:defRPr sz="1800" kern="1200">
          <a:solidFill>
            <a:srgbClr val="000000"/>
          </a:solidFill>
          <a:latin typeface="Book Antiqua" panose="02040602050305030304" pitchFamily="18" charset="0"/>
          <a:ea typeface="+mn-ea"/>
          <a:cs typeface="+mn-cs"/>
        </a:defRPr>
      </a:lvl2pPr>
      <a:lvl3pPr marL="896938" indent="-269875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■"/>
        <a:defRPr sz="1600" kern="1200">
          <a:solidFill>
            <a:srgbClr val="000000"/>
          </a:solidFill>
          <a:latin typeface="Book Antiqua" panose="02040602050305030304" pitchFamily="18" charset="0"/>
          <a:ea typeface="+mn-ea"/>
          <a:cs typeface="+mn-cs"/>
        </a:defRPr>
      </a:lvl3pPr>
      <a:lvl4pPr marL="1168400" indent="-271463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–"/>
        <a:defRPr sz="1400" kern="1200">
          <a:solidFill>
            <a:srgbClr val="000000"/>
          </a:solidFill>
          <a:latin typeface="Book Antiqua" panose="02040602050305030304" pitchFamily="18" charset="0"/>
          <a:ea typeface="+mn-ea"/>
          <a:cs typeface="+mn-cs"/>
        </a:defRPr>
      </a:lvl4pPr>
      <a:lvl5pPr marL="1439863" indent="-271463" algn="l" defTabSz="914400" rtl="0" eaLnBrk="1" latinLnBrk="0" hangingPunct="1">
        <a:spcBef>
          <a:spcPct val="20000"/>
        </a:spcBef>
        <a:buClr>
          <a:srgbClr val="003399"/>
        </a:buClr>
        <a:buFont typeface="Arial" pitchFamily="34" charset="0"/>
        <a:buChar char="■"/>
        <a:defRPr sz="1400" kern="1200">
          <a:solidFill>
            <a:srgbClr val="000000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749911"/>
              </p:ext>
            </p:extLst>
          </p:nvPr>
        </p:nvGraphicFramePr>
        <p:xfrm>
          <a:off x="943049" y="3811493"/>
          <a:ext cx="9154636" cy="1448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4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8433">
                  <a:extLst>
                    <a:ext uri="{9D8B030D-6E8A-4147-A177-3AD203B41FA5}">
                      <a16:colId xmlns:a16="http://schemas.microsoft.com/office/drawing/2014/main" val="275330021"/>
                    </a:ext>
                  </a:extLst>
                </a:gridCol>
                <a:gridCol w="2451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3216">
                  <a:extLst>
                    <a:ext uri="{9D8B030D-6E8A-4147-A177-3AD203B41FA5}">
                      <a16:colId xmlns:a16="http://schemas.microsoft.com/office/drawing/2014/main" val="2306203194"/>
                    </a:ext>
                  </a:extLst>
                </a:gridCol>
                <a:gridCol w="1786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8814">
                <a:tc>
                  <a:txBody>
                    <a:bodyPr/>
                    <a:lstStyle/>
                    <a:p>
                      <a:endParaRPr lang="en-US" dirty="0">
                        <a:latin typeface="Book Antiqua" panose="0204060205030503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Book Antiqua" panose="0204060205030503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Book Antiqua" panose="0204060205030503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Book Antiqua" panose="0204060205030503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Book Antiqua" panose="0204060205030503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622513"/>
                  </a:ext>
                </a:extLst>
              </a:tr>
              <a:tr h="237543">
                <a:tc>
                  <a:txBody>
                    <a:bodyPr/>
                    <a:lstStyle/>
                    <a:p>
                      <a:pPr marL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Book Antiqua" panose="02040602050305030304" pitchFamily="18" charset="0"/>
                          <a:ea typeface="Times New Roman"/>
                          <a:cs typeface="Arial" pitchFamily="34" charset="0"/>
                        </a:rPr>
                        <a:t>Virologic breakthrough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Book Antiqua" panose="02040602050305030304" pitchFamily="18" charset="0"/>
                          <a:ea typeface="Times New Roman"/>
                          <a:cs typeface="Arial" pitchFamily="34" charset="0"/>
                        </a:rPr>
                        <a:t>,</a:t>
                      </a:r>
                      <a:r>
                        <a:rPr lang="en-US" sz="1400" b="0" baseline="30000" dirty="0">
                          <a:solidFill>
                            <a:srgbClr val="000000"/>
                          </a:solidFill>
                          <a:latin typeface="Book Antiqua" panose="02040602050305030304" pitchFamily="18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Book Antiqua" panose="02040602050305030304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b="0" i="1" dirty="0">
                          <a:solidFill>
                            <a:srgbClr val="000000"/>
                          </a:solidFill>
                          <a:latin typeface="Book Antiqua" panose="02040602050305030304" pitchFamily="18" charset="0"/>
                          <a:ea typeface="Times New Roman"/>
                          <a:cs typeface="Arial" pitchFamily="34" charset="0"/>
                        </a:rPr>
                        <a:t>n</a:t>
                      </a:r>
                      <a:endParaRPr lang="en-US" sz="1400" b="1" i="1" baseline="30000" dirty="0">
                        <a:solidFill>
                          <a:srgbClr val="00000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Book Antiqua" panose="02040602050305030304" pitchFamily="18" charset="0"/>
                          <a:ea typeface="Times New Roman"/>
                          <a:cs typeface="Arial" pitchFamily="34" charset="0"/>
                        </a:rPr>
                        <a:t>      7</a:t>
                      </a:r>
                      <a:endParaRPr lang="en-US" sz="1400" b="0" baseline="30000" dirty="0">
                        <a:solidFill>
                          <a:srgbClr val="00000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Book Antiqua" panose="02040602050305030304" pitchFamily="18" charset="0"/>
                          <a:ea typeface="Times New Roman"/>
                          <a:cs typeface="Arial" pitchFamily="34" charset="0"/>
                        </a:rPr>
                        <a:t>     7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Book Antiqua" panose="02040602050305030304" pitchFamily="18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Book Antiqua" panose="02040602050305030304" pitchFamily="18" charset="0"/>
                          <a:ea typeface="Times New Roman"/>
                          <a:cs typeface="Arial" pitchFamily="34" charset="0"/>
                        </a:rPr>
                        <a:t>      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543">
                <a:tc>
                  <a:txBody>
                    <a:bodyPr/>
                    <a:lstStyle/>
                    <a:p>
                      <a:pPr marL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Book Antiqua" panose="02040602050305030304" pitchFamily="18" charset="0"/>
                          <a:ea typeface="Times New Roman"/>
                          <a:cs typeface="Arial" pitchFamily="34" charset="0"/>
                        </a:rPr>
                        <a:t>Detectable HCV RNA at EOT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latin typeface="Book Antiqua" panose="02040602050305030304" pitchFamily="18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en-GB" sz="1400" b="0" i="1" dirty="0">
                          <a:solidFill>
                            <a:srgbClr val="000000"/>
                          </a:solidFill>
                          <a:latin typeface="Book Antiqua" panose="02040602050305030304" pitchFamily="18" charset="0"/>
                          <a:ea typeface="Times New Roman"/>
                          <a:cs typeface="Arial" pitchFamily="34" charset="0"/>
                        </a:rPr>
                        <a:t>n</a:t>
                      </a:r>
                      <a:endParaRPr lang="en-US" sz="1400" b="1" i="1" dirty="0">
                        <a:solidFill>
                          <a:srgbClr val="00000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Book Antiqua" panose="02040602050305030304" pitchFamily="18" charset="0"/>
                          <a:ea typeface="Times New Roman"/>
                          <a:cs typeface="Arial" pitchFamily="34" charset="0"/>
                        </a:rPr>
                        <a:t>      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baseline="0" dirty="0">
                          <a:solidFill>
                            <a:srgbClr val="000000"/>
                          </a:solidFill>
                          <a:latin typeface="Book Antiqua" panose="02040602050305030304" pitchFamily="18" charset="0"/>
                          <a:ea typeface="Times New Roman"/>
                          <a:cs typeface="Arial" pitchFamily="34" charset="0"/>
                        </a:rPr>
                        <a:t>     0</a:t>
                      </a:r>
                      <a:endParaRPr lang="en-US" sz="1400" baseline="30000" dirty="0">
                        <a:solidFill>
                          <a:srgbClr val="00000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baseline="0" dirty="0">
                          <a:solidFill>
                            <a:srgbClr val="000000"/>
                          </a:solidFill>
                          <a:latin typeface="Book Antiqua" panose="02040602050305030304" pitchFamily="18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Book Antiqua" panose="02040602050305030304" pitchFamily="18" charset="0"/>
                          <a:ea typeface="Times New Roman"/>
                          <a:cs typeface="Arial" pitchFamily="34" charset="0"/>
                        </a:rPr>
                        <a:t>      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543">
                <a:tc>
                  <a:txBody>
                    <a:bodyPr/>
                    <a:lstStyle/>
                    <a:p>
                      <a:pPr marL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Book Antiqua" panose="02040602050305030304" pitchFamily="18" charset="0"/>
                          <a:ea typeface="Times New Roman"/>
                          <a:cs typeface="Arial" pitchFamily="34" charset="0"/>
                        </a:rPr>
                        <a:t>Relapse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Book Antiqua" panose="02040602050305030304" pitchFamily="18" charset="0"/>
                          <a:ea typeface="Times New Roman"/>
                          <a:cs typeface="Arial" pitchFamily="34" charset="0"/>
                        </a:rPr>
                        <a:t>,</a:t>
                      </a:r>
                      <a:r>
                        <a:rPr lang="en-US" sz="1400" b="0" baseline="30000" dirty="0">
                          <a:solidFill>
                            <a:srgbClr val="000000"/>
                          </a:solidFill>
                          <a:latin typeface="Book Antiqua" panose="02040602050305030304" pitchFamily="18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Book Antiqua" panose="02040602050305030304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b="0" i="1" dirty="0">
                          <a:solidFill>
                            <a:srgbClr val="000000"/>
                          </a:solidFill>
                          <a:latin typeface="Book Antiqua" panose="02040602050305030304" pitchFamily="18" charset="0"/>
                          <a:ea typeface="Times New Roman"/>
                          <a:cs typeface="Arial" pitchFamily="34" charset="0"/>
                        </a:rPr>
                        <a:t>n</a:t>
                      </a:r>
                      <a:endParaRPr lang="en-US" sz="1400" b="1" i="1" baseline="30000" dirty="0">
                        <a:solidFill>
                          <a:srgbClr val="00000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Book Antiqua" panose="02040602050305030304" pitchFamily="18" charset="0"/>
                          <a:ea typeface="Times New Roman"/>
                          <a:cs typeface="Arial" pitchFamily="34" charset="0"/>
                        </a:rPr>
                        <a:t>      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Book Antiqua" panose="02040602050305030304" pitchFamily="18" charset="0"/>
                          <a:ea typeface="Times New Roman"/>
                          <a:cs typeface="Arial" pitchFamily="34" charset="0"/>
                        </a:rPr>
                        <a:t>     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Book Antiqua" panose="02040602050305030304" pitchFamily="18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  <a:defRPr/>
                      </a:pPr>
                      <a:r>
                        <a:rPr lang="en-US" altLang="zh-CN" sz="1400" dirty="0">
                          <a:solidFill>
                            <a:srgbClr val="000000"/>
                          </a:solidFill>
                          <a:latin typeface="Book Antiqua" panose="02040602050305030304" pitchFamily="18" charset="0"/>
                          <a:ea typeface="Times New Roman"/>
                          <a:cs typeface="Arial" pitchFamily="34" charset="0"/>
                        </a:rPr>
                        <a:t>      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543">
                <a:tc>
                  <a:txBody>
                    <a:bodyPr/>
                    <a:lstStyle/>
                    <a:p>
                      <a:pPr marL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b="1" baseline="0" dirty="0">
                          <a:solidFill>
                            <a:srgbClr val="000000"/>
                          </a:solidFill>
                          <a:latin typeface="Book Antiqua" panose="02040602050305030304" pitchFamily="18" charset="0"/>
                          <a:ea typeface="Times New Roman"/>
                          <a:cs typeface="Arial" pitchFamily="34" charset="0"/>
                        </a:rPr>
                        <a:t>Other,</a:t>
                      </a:r>
                      <a:r>
                        <a:rPr lang="en-US" sz="1400" b="1" baseline="30000" dirty="0">
                          <a:solidFill>
                            <a:srgbClr val="000000"/>
                          </a:solidFill>
                          <a:latin typeface="Book Antiqua" panose="02040602050305030304" pitchFamily="18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r>
                        <a:rPr lang="en-US" sz="1400" b="1" baseline="0" dirty="0">
                          <a:solidFill>
                            <a:srgbClr val="000000"/>
                          </a:solidFill>
                          <a:latin typeface="Book Antiqua" panose="02040602050305030304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b="0" i="1" baseline="0" dirty="0">
                          <a:solidFill>
                            <a:srgbClr val="000000"/>
                          </a:solidFill>
                          <a:latin typeface="Book Antiqua" panose="02040602050305030304" pitchFamily="18" charset="0"/>
                          <a:ea typeface="Times New Roman"/>
                          <a:cs typeface="Arial" pitchFamily="34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Book Antiqua" panose="02040602050305030304" pitchFamily="18" charset="0"/>
                          <a:ea typeface="Times New Roman"/>
                          <a:cs typeface="Arial" pitchFamily="34" charset="0"/>
                        </a:rPr>
                        <a:t>      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Book Antiqua" panose="02040602050305030304" pitchFamily="18" charset="0"/>
                          <a:ea typeface="Times New Roman"/>
                          <a:cs typeface="Arial" pitchFamily="34" charset="0"/>
                        </a:rPr>
                        <a:t>     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Book Antiqua" panose="02040602050305030304" pitchFamily="18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latin typeface="Book Antiqua" panose="02040602050305030304" pitchFamily="18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  <a:defRPr/>
                      </a:pPr>
                      <a:r>
                        <a:rPr lang="en-US" altLang="zh-CN" sz="1400" dirty="0">
                          <a:solidFill>
                            <a:srgbClr val="000000"/>
                          </a:solidFill>
                          <a:latin typeface="Book Antiqua" panose="02040602050305030304" pitchFamily="18" charset="0"/>
                          <a:ea typeface="Times New Roman"/>
                          <a:cs typeface="Arial" pitchFamily="34" charset="0"/>
                        </a:rPr>
                        <a:t>      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822054"/>
                  </a:ext>
                </a:extLst>
              </a:tr>
            </a:tbl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2864362" y="910897"/>
            <a:ext cx="7252776" cy="3392816"/>
            <a:chOff x="2864362" y="910897"/>
            <a:chExt cx="7252776" cy="3392816"/>
          </a:xfrm>
        </p:grpSpPr>
        <p:grpSp>
          <p:nvGrpSpPr>
            <p:cNvPr id="109" name="Group 108"/>
            <p:cNvGrpSpPr/>
            <p:nvPr/>
          </p:nvGrpSpPr>
          <p:grpSpPr>
            <a:xfrm>
              <a:off x="3201284" y="910897"/>
              <a:ext cx="6915854" cy="3392816"/>
              <a:chOff x="3201284" y="910897"/>
              <a:chExt cx="6915854" cy="3392816"/>
            </a:xfrm>
          </p:grpSpPr>
          <p:grpSp>
            <p:nvGrpSpPr>
              <p:cNvPr id="110" name="Group 109"/>
              <p:cNvGrpSpPr/>
              <p:nvPr/>
            </p:nvGrpSpPr>
            <p:grpSpPr>
              <a:xfrm>
                <a:off x="3201284" y="910897"/>
                <a:ext cx="6915854" cy="3392816"/>
                <a:chOff x="3201284" y="910897"/>
                <a:chExt cx="6915854" cy="3392816"/>
              </a:xfrm>
            </p:grpSpPr>
            <p:grpSp>
              <p:nvGrpSpPr>
                <p:cNvPr id="116" name="Group 115"/>
                <p:cNvGrpSpPr/>
                <p:nvPr/>
              </p:nvGrpSpPr>
              <p:grpSpPr>
                <a:xfrm>
                  <a:off x="4082970" y="910897"/>
                  <a:ext cx="5572349" cy="512991"/>
                  <a:chOff x="4082970" y="910897"/>
                  <a:chExt cx="5572349" cy="512991"/>
                </a:xfrm>
              </p:grpSpPr>
              <p:sp>
                <p:nvSpPr>
                  <p:cNvPr id="145" name="TextBox 144"/>
                  <p:cNvSpPr txBox="1"/>
                  <p:nvPr/>
                </p:nvSpPr>
                <p:spPr>
                  <a:xfrm>
                    <a:off x="5712859" y="1116111"/>
                    <a:ext cx="72000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400" dirty="0">
                        <a:solidFill>
                          <a:srgbClr val="000000"/>
                        </a:solidFill>
                        <a:latin typeface="Book Antiqua" panose="02040602050305030304" pitchFamily="18" charset="0"/>
                      </a:rPr>
                      <a:t>81</a:t>
                    </a:r>
                  </a:p>
                </p:txBody>
              </p:sp>
              <p:sp>
                <p:nvSpPr>
                  <p:cNvPr id="146" name="TextBox 145"/>
                  <p:cNvSpPr txBox="1"/>
                  <p:nvPr/>
                </p:nvSpPr>
                <p:spPr>
                  <a:xfrm>
                    <a:off x="8935319" y="910897"/>
                    <a:ext cx="72000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400" dirty="0">
                        <a:solidFill>
                          <a:srgbClr val="000000"/>
                        </a:solidFill>
                        <a:latin typeface="Book Antiqua" panose="02040602050305030304" pitchFamily="18" charset="0"/>
                      </a:rPr>
                      <a:t>100</a:t>
                    </a:r>
                  </a:p>
                </p:txBody>
              </p:sp>
              <p:sp>
                <p:nvSpPr>
                  <p:cNvPr id="147" name="TextBox 146"/>
                  <p:cNvSpPr txBox="1"/>
                  <p:nvPr/>
                </p:nvSpPr>
                <p:spPr>
                  <a:xfrm>
                    <a:off x="7334004" y="945371"/>
                    <a:ext cx="72000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400" dirty="0">
                        <a:solidFill>
                          <a:srgbClr val="000000"/>
                        </a:solidFill>
                        <a:latin typeface="Book Antiqua" panose="02040602050305030304" pitchFamily="18" charset="0"/>
                      </a:rPr>
                      <a:t>86</a:t>
                    </a:r>
                  </a:p>
                </p:txBody>
              </p:sp>
              <p:sp>
                <p:nvSpPr>
                  <p:cNvPr id="148" name="TextBox 147"/>
                  <p:cNvSpPr txBox="1"/>
                  <p:nvPr/>
                </p:nvSpPr>
                <p:spPr>
                  <a:xfrm>
                    <a:off x="4082970" y="1116111"/>
                    <a:ext cx="72000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sz="1400" dirty="0">
                        <a:solidFill>
                          <a:srgbClr val="000000"/>
                        </a:solidFill>
                        <a:latin typeface="Book Antiqua" panose="02040602050305030304" pitchFamily="18" charset="0"/>
                      </a:rPr>
                      <a:t>82</a:t>
                    </a:r>
                  </a:p>
                </p:txBody>
              </p:sp>
            </p:grpSp>
            <p:grpSp>
              <p:nvGrpSpPr>
                <p:cNvPr id="117" name="Group 116"/>
                <p:cNvGrpSpPr/>
                <p:nvPr/>
              </p:nvGrpSpPr>
              <p:grpSpPr>
                <a:xfrm>
                  <a:off x="3571876" y="1258888"/>
                  <a:ext cx="6545262" cy="2730500"/>
                  <a:chOff x="3571876" y="1258888"/>
                  <a:chExt cx="6545262" cy="2730500"/>
                </a:xfrm>
              </p:grpSpPr>
              <p:sp>
                <p:nvSpPr>
                  <p:cNvPr id="129" name="Line 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627438" y="1258888"/>
                    <a:ext cx="0" cy="2676525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grpSp>
                <p:nvGrpSpPr>
                  <p:cNvPr id="130" name="Group 129"/>
                  <p:cNvGrpSpPr/>
                  <p:nvPr/>
                </p:nvGrpSpPr>
                <p:grpSpPr>
                  <a:xfrm>
                    <a:off x="3571876" y="1258888"/>
                    <a:ext cx="55563" cy="2676525"/>
                    <a:chOff x="3571876" y="1258888"/>
                    <a:chExt cx="55563" cy="2676525"/>
                  </a:xfrm>
                </p:grpSpPr>
                <p:sp>
                  <p:nvSpPr>
                    <p:cNvPr id="139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71876" y="3935413"/>
                      <a:ext cx="55563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40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71876" y="3400426"/>
                      <a:ext cx="55563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41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71876" y="2865438"/>
                      <a:ext cx="55563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42" name="Line 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71876" y="2328863"/>
                      <a:ext cx="55563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43" name="Line 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71876" y="1793876"/>
                      <a:ext cx="55563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44" name="Line 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71876" y="1258888"/>
                      <a:ext cx="55563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131" name="Group 130"/>
                  <p:cNvGrpSpPr/>
                  <p:nvPr/>
                </p:nvGrpSpPr>
                <p:grpSpPr>
                  <a:xfrm>
                    <a:off x="3627438" y="3935413"/>
                    <a:ext cx="6489700" cy="53975"/>
                    <a:chOff x="3627438" y="3935413"/>
                    <a:chExt cx="6489700" cy="53975"/>
                  </a:xfrm>
                </p:grpSpPr>
                <p:sp>
                  <p:nvSpPr>
                    <p:cNvPr id="132" name="Line 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27438" y="3935413"/>
                      <a:ext cx="648970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GB"/>
                    </a:p>
                  </p:txBody>
                </p:sp>
                <p:grpSp>
                  <p:nvGrpSpPr>
                    <p:cNvPr id="133" name="Group 132"/>
                    <p:cNvGrpSpPr/>
                    <p:nvPr/>
                  </p:nvGrpSpPr>
                  <p:grpSpPr>
                    <a:xfrm>
                      <a:off x="3627438" y="3935413"/>
                      <a:ext cx="6489700" cy="53975"/>
                      <a:chOff x="3627438" y="3935413"/>
                      <a:chExt cx="6489700" cy="53975"/>
                    </a:xfrm>
                  </p:grpSpPr>
                  <p:sp>
                    <p:nvSpPr>
                      <p:cNvPr id="134" name="Line 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627438" y="3935413"/>
                        <a:ext cx="0" cy="53975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35" name="Line 3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251451" y="3935413"/>
                        <a:ext cx="0" cy="53975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36" name="Line 4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872288" y="3935413"/>
                        <a:ext cx="0" cy="53975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37" name="Line 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494713" y="3935413"/>
                        <a:ext cx="0" cy="53975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38" name="Line 4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0117138" y="3935413"/>
                        <a:ext cx="0" cy="53975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GB"/>
                      </a:p>
                    </p:txBody>
                  </p:sp>
                </p:grpSp>
              </p:grpSp>
            </p:grpSp>
            <p:sp>
              <p:nvSpPr>
                <p:cNvPr id="118" name="Rectangle 49"/>
                <p:cNvSpPr>
                  <a:spLocks noChangeArrowheads="1"/>
                </p:cNvSpPr>
                <p:nvPr/>
              </p:nvSpPr>
              <p:spPr bwMode="auto">
                <a:xfrm>
                  <a:off x="4133851" y="4046538"/>
                  <a:ext cx="698500" cy="257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1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Book Antiqua" panose="02040602050305030304" pitchFamily="18" charset="0"/>
                    </a:rPr>
                    <a:t>Overall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19" name="Rectangle 50"/>
                <p:cNvSpPr>
                  <a:spLocks noChangeArrowheads="1"/>
                </p:cNvSpPr>
                <p:nvPr/>
              </p:nvSpPr>
              <p:spPr bwMode="auto">
                <a:xfrm>
                  <a:off x="5392738" y="4046538"/>
                  <a:ext cx="1422400" cy="257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1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Book Antiqua" panose="02040602050305030304" pitchFamily="18" charset="0"/>
                    </a:rPr>
                    <a:t>Mainland China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0" name="Rectangle 51"/>
                <p:cNvSpPr>
                  <a:spLocks noChangeArrowheads="1"/>
                </p:cNvSpPr>
                <p:nvPr/>
              </p:nvSpPr>
              <p:spPr bwMode="auto">
                <a:xfrm>
                  <a:off x="7412038" y="4046538"/>
                  <a:ext cx="627063" cy="257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1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Book Antiqua" panose="02040602050305030304" pitchFamily="18" charset="0"/>
                    </a:rPr>
                    <a:t>Russia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1" name="Rectangle 52"/>
                <p:cNvSpPr>
                  <a:spLocks noChangeArrowheads="1"/>
                </p:cNvSpPr>
                <p:nvPr/>
              </p:nvSpPr>
              <p:spPr bwMode="auto">
                <a:xfrm>
                  <a:off x="8799513" y="4046538"/>
                  <a:ext cx="1096963" cy="257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1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Book Antiqua" panose="02040602050305030304" pitchFamily="18" charset="0"/>
                    </a:rPr>
                    <a:t>South Korea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122" name="Group 121"/>
                <p:cNvGrpSpPr/>
                <p:nvPr/>
              </p:nvGrpSpPr>
              <p:grpSpPr>
                <a:xfrm>
                  <a:off x="3201284" y="1134619"/>
                  <a:ext cx="269304" cy="2873502"/>
                  <a:chOff x="1913504" y="1523238"/>
                  <a:chExt cx="269304" cy="3109457"/>
                </a:xfrm>
              </p:grpSpPr>
              <p:sp>
                <p:nvSpPr>
                  <p:cNvPr id="123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2089865" y="4417251"/>
                    <a:ext cx="89768" cy="21544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ctr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rPr>
                      <a:t>0</a:t>
                    </a:r>
                    <a:endParaRPr kumimoji="0" lang="en-US" altLang="en-US" sz="18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24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2001684" y="3837813"/>
                    <a:ext cx="179536" cy="21544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ctr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rPr>
                      <a:t>20</a:t>
                    </a:r>
                    <a:endParaRPr kumimoji="0" lang="en-US" altLang="en-US" sz="18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25" name="Rectangle 101"/>
                  <p:cNvSpPr>
                    <a:spLocks noChangeArrowheads="1"/>
                  </p:cNvSpPr>
                  <p:nvPr/>
                </p:nvSpPr>
                <p:spPr bwMode="auto">
                  <a:xfrm>
                    <a:off x="2001684" y="3258376"/>
                    <a:ext cx="179536" cy="21544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ctr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rPr>
                      <a:t>40</a:t>
                    </a:r>
                    <a:endParaRPr kumimoji="0" lang="en-US" altLang="en-US" sz="18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26" name="Rectangle 102"/>
                  <p:cNvSpPr>
                    <a:spLocks noChangeArrowheads="1"/>
                  </p:cNvSpPr>
                  <p:nvPr/>
                </p:nvSpPr>
                <p:spPr bwMode="auto">
                  <a:xfrm>
                    <a:off x="2001684" y="2680526"/>
                    <a:ext cx="179536" cy="21544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ctr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rPr>
                      <a:t>60</a:t>
                    </a:r>
                    <a:endParaRPr kumimoji="0" lang="en-US" altLang="en-US" sz="18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27" name="Rectangle 103"/>
                  <p:cNvSpPr>
                    <a:spLocks noChangeArrowheads="1"/>
                  </p:cNvSpPr>
                  <p:nvPr/>
                </p:nvSpPr>
                <p:spPr bwMode="auto">
                  <a:xfrm>
                    <a:off x="2001684" y="2101088"/>
                    <a:ext cx="179536" cy="21544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ctr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rPr>
                      <a:t>80</a:t>
                    </a:r>
                    <a:endParaRPr kumimoji="0" lang="en-US" altLang="en-US" sz="18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28" name="Rectangle 104"/>
                  <p:cNvSpPr>
                    <a:spLocks noChangeArrowheads="1"/>
                  </p:cNvSpPr>
                  <p:nvPr/>
                </p:nvSpPr>
                <p:spPr bwMode="auto">
                  <a:xfrm>
                    <a:off x="1913504" y="1523238"/>
                    <a:ext cx="269304" cy="21544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anchor="ctr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anose="02040602050305030304" pitchFamily="18" charset="0"/>
                      </a:rPr>
                      <a:t>100</a:t>
                    </a:r>
                    <a:endParaRPr kumimoji="0" lang="en-US" altLang="en-US" sz="18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111" name="Group 110"/>
              <p:cNvGrpSpPr/>
              <p:nvPr/>
            </p:nvGrpSpPr>
            <p:grpSpPr>
              <a:xfrm>
                <a:off x="4053840" y="1257300"/>
                <a:ext cx="5638799" cy="2675446"/>
                <a:chOff x="4053840" y="1257300"/>
                <a:chExt cx="5638799" cy="2675446"/>
              </a:xfrm>
            </p:grpSpPr>
            <p:sp>
              <p:nvSpPr>
                <p:cNvPr id="112" name="Freeform 6"/>
                <p:cNvSpPr>
                  <a:spLocks/>
                </p:cNvSpPr>
                <p:nvPr/>
              </p:nvSpPr>
              <p:spPr bwMode="auto">
                <a:xfrm>
                  <a:off x="4053840" y="1737360"/>
                  <a:ext cx="784859" cy="2195386"/>
                </a:xfrm>
                <a:custGeom>
                  <a:avLst/>
                  <a:gdLst>
                    <a:gd name="T0" fmla="*/ 0 w 482"/>
                    <a:gd name="T1" fmla="*/ 0 h 3354"/>
                    <a:gd name="T2" fmla="*/ 0 w 482"/>
                    <a:gd name="T3" fmla="*/ 3354 h 3354"/>
                    <a:gd name="T4" fmla="*/ 482 w 482"/>
                    <a:gd name="T5" fmla="*/ 3354 h 3354"/>
                    <a:gd name="T6" fmla="*/ 482 w 482"/>
                    <a:gd name="T7" fmla="*/ 0 h 3354"/>
                    <a:gd name="T8" fmla="*/ 0 w 482"/>
                    <a:gd name="T9" fmla="*/ 0 h 3354"/>
                    <a:gd name="T10" fmla="*/ 0 w 482"/>
                    <a:gd name="T11" fmla="*/ 0 h 3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82" h="3354">
                      <a:moveTo>
                        <a:pt x="0" y="0"/>
                      </a:moveTo>
                      <a:lnTo>
                        <a:pt x="0" y="3354"/>
                      </a:lnTo>
                      <a:lnTo>
                        <a:pt x="482" y="3354"/>
                      </a:lnTo>
                      <a:lnTo>
                        <a:pt x="482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A03E3C"/>
                </a:solidFill>
                <a:ln w="0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3" name="Freeform 6"/>
                <p:cNvSpPr>
                  <a:spLocks/>
                </p:cNvSpPr>
                <p:nvPr/>
              </p:nvSpPr>
              <p:spPr bwMode="auto">
                <a:xfrm>
                  <a:off x="5671820" y="1767840"/>
                  <a:ext cx="784859" cy="2164906"/>
                </a:xfrm>
                <a:custGeom>
                  <a:avLst/>
                  <a:gdLst>
                    <a:gd name="T0" fmla="*/ 0 w 482"/>
                    <a:gd name="T1" fmla="*/ 0 h 3354"/>
                    <a:gd name="T2" fmla="*/ 0 w 482"/>
                    <a:gd name="T3" fmla="*/ 3354 h 3354"/>
                    <a:gd name="T4" fmla="*/ 482 w 482"/>
                    <a:gd name="T5" fmla="*/ 3354 h 3354"/>
                    <a:gd name="T6" fmla="*/ 482 w 482"/>
                    <a:gd name="T7" fmla="*/ 0 h 3354"/>
                    <a:gd name="T8" fmla="*/ 0 w 482"/>
                    <a:gd name="T9" fmla="*/ 0 h 3354"/>
                    <a:gd name="T10" fmla="*/ 0 w 482"/>
                    <a:gd name="T11" fmla="*/ 0 h 3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82" h="3354">
                      <a:moveTo>
                        <a:pt x="0" y="0"/>
                      </a:moveTo>
                      <a:lnTo>
                        <a:pt x="0" y="3354"/>
                      </a:lnTo>
                      <a:lnTo>
                        <a:pt x="482" y="3354"/>
                      </a:lnTo>
                      <a:lnTo>
                        <a:pt x="482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19E43"/>
                </a:solidFill>
                <a:ln w="0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4" name="Freeform 6"/>
                <p:cNvSpPr>
                  <a:spLocks/>
                </p:cNvSpPr>
                <p:nvPr/>
              </p:nvSpPr>
              <p:spPr bwMode="auto">
                <a:xfrm>
                  <a:off x="7289800" y="1638300"/>
                  <a:ext cx="784859" cy="2294446"/>
                </a:xfrm>
                <a:custGeom>
                  <a:avLst/>
                  <a:gdLst>
                    <a:gd name="T0" fmla="*/ 0 w 482"/>
                    <a:gd name="T1" fmla="*/ 0 h 3354"/>
                    <a:gd name="T2" fmla="*/ 0 w 482"/>
                    <a:gd name="T3" fmla="*/ 3354 h 3354"/>
                    <a:gd name="T4" fmla="*/ 482 w 482"/>
                    <a:gd name="T5" fmla="*/ 3354 h 3354"/>
                    <a:gd name="T6" fmla="*/ 482 w 482"/>
                    <a:gd name="T7" fmla="*/ 0 h 3354"/>
                    <a:gd name="T8" fmla="*/ 0 w 482"/>
                    <a:gd name="T9" fmla="*/ 0 h 3354"/>
                    <a:gd name="T10" fmla="*/ 0 w 482"/>
                    <a:gd name="T11" fmla="*/ 0 h 3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82" h="3354">
                      <a:moveTo>
                        <a:pt x="0" y="0"/>
                      </a:moveTo>
                      <a:lnTo>
                        <a:pt x="0" y="3354"/>
                      </a:lnTo>
                      <a:lnTo>
                        <a:pt x="482" y="3354"/>
                      </a:lnTo>
                      <a:lnTo>
                        <a:pt x="482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E699D"/>
                </a:solidFill>
                <a:ln w="0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5" name="Freeform 6"/>
                <p:cNvSpPr>
                  <a:spLocks/>
                </p:cNvSpPr>
                <p:nvPr/>
              </p:nvSpPr>
              <p:spPr bwMode="auto">
                <a:xfrm>
                  <a:off x="8907780" y="1257300"/>
                  <a:ext cx="784859" cy="2675446"/>
                </a:xfrm>
                <a:custGeom>
                  <a:avLst/>
                  <a:gdLst>
                    <a:gd name="T0" fmla="*/ 0 w 482"/>
                    <a:gd name="T1" fmla="*/ 0 h 3354"/>
                    <a:gd name="T2" fmla="*/ 0 w 482"/>
                    <a:gd name="T3" fmla="*/ 3354 h 3354"/>
                    <a:gd name="T4" fmla="*/ 482 w 482"/>
                    <a:gd name="T5" fmla="*/ 3354 h 3354"/>
                    <a:gd name="T6" fmla="*/ 482 w 482"/>
                    <a:gd name="T7" fmla="*/ 0 h 3354"/>
                    <a:gd name="T8" fmla="*/ 0 w 482"/>
                    <a:gd name="T9" fmla="*/ 0 h 3354"/>
                    <a:gd name="T10" fmla="*/ 0 w 482"/>
                    <a:gd name="T11" fmla="*/ 0 h 3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82" h="3354">
                      <a:moveTo>
                        <a:pt x="0" y="0"/>
                      </a:moveTo>
                      <a:lnTo>
                        <a:pt x="0" y="3354"/>
                      </a:lnTo>
                      <a:lnTo>
                        <a:pt x="482" y="3354"/>
                      </a:lnTo>
                      <a:lnTo>
                        <a:pt x="482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95285"/>
                </a:solidFill>
                <a:ln w="0">
                  <a:solidFill>
                    <a:schemeClr val="tx2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</p:grpSp>
        <p:grpSp>
          <p:nvGrpSpPr>
            <p:cNvPr id="2078" name="Group 2077"/>
            <p:cNvGrpSpPr/>
            <p:nvPr/>
          </p:nvGrpSpPr>
          <p:grpSpPr>
            <a:xfrm>
              <a:off x="4086613" y="3380025"/>
              <a:ext cx="5572401" cy="550335"/>
              <a:chOff x="4086613" y="3380025"/>
              <a:chExt cx="5572401" cy="550335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5704080" y="3400926"/>
                <a:ext cx="720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u="sng" dirty="0">
                    <a:solidFill>
                      <a:schemeClr val="bg1"/>
                    </a:solidFill>
                    <a:latin typeface="Book Antiqua" panose="02040602050305030304" pitchFamily="18" charset="0"/>
                  </a:rPr>
                  <a:t>33</a:t>
                </a:r>
              </a:p>
              <a:p>
                <a:pPr algn="ctr"/>
                <a:r>
                  <a:rPr lang="en-GB" sz="1400" dirty="0">
                    <a:solidFill>
                      <a:schemeClr val="bg1"/>
                    </a:solidFill>
                    <a:latin typeface="Book Antiqua" panose="02040602050305030304" pitchFamily="18" charset="0"/>
                  </a:rPr>
                  <a:t>41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7321547" y="3407140"/>
                <a:ext cx="720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u="sng" dirty="0">
                    <a:solidFill>
                      <a:schemeClr val="bg1"/>
                    </a:solidFill>
                    <a:latin typeface="Book Antiqua" panose="02040602050305030304" pitchFamily="18" charset="0"/>
                  </a:rPr>
                  <a:t>6</a:t>
                </a:r>
              </a:p>
              <a:p>
                <a:pPr algn="ctr"/>
                <a:r>
                  <a:rPr lang="en-GB" sz="1400" dirty="0">
                    <a:solidFill>
                      <a:schemeClr val="bg1"/>
                    </a:solidFill>
                    <a:latin typeface="Book Antiqua" panose="02040602050305030304" pitchFamily="18" charset="0"/>
                  </a:rPr>
                  <a:t>7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8939014" y="3380025"/>
                <a:ext cx="720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u="sng" dirty="0">
                    <a:solidFill>
                      <a:schemeClr val="bg1"/>
                    </a:solidFill>
                    <a:latin typeface="Book Antiqua" panose="02040602050305030304" pitchFamily="18" charset="0"/>
                  </a:rPr>
                  <a:t>3</a:t>
                </a:r>
              </a:p>
              <a:p>
                <a:pPr algn="ctr"/>
                <a:r>
                  <a:rPr lang="en-GB" sz="1400" dirty="0">
                    <a:solidFill>
                      <a:schemeClr val="bg1"/>
                    </a:solidFill>
                    <a:latin typeface="Book Antiqua" panose="02040602050305030304" pitchFamily="18" charset="0"/>
                  </a:rPr>
                  <a:t>3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008F7D3-AD34-481A-9894-165DEAF413CC}"/>
                  </a:ext>
                </a:extLst>
              </p:cNvPr>
              <p:cNvSpPr txBox="1"/>
              <p:nvPr/>
            </p:nvSpPr>
            <p:spPr>
              <a:xfrm>
                <a:off x="4086613" y="3396158"/>
                <a:ext cx="720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u="sng" dirty="0">
                    <a:solidFill>
                      <a:schemeClr val="bg1"/>
                    </a:solidFill>
                    <a:latin typeface="Book Antiqua" panose="02040602050305030304" pitchFamily="18" charset="0"/>
                  </a:rPr>
                  <a:t>42</a:t>
                </a:r>
              </a:p>
              <a:p>
                <a:pPr algn="ctr"/>
                <a:r>
                  <a:rPr lang="en-GB" sz="1400" dirty="0">
                    <a:solidFill>
                      <a:schemeClr val="bg1"/>
                    </a:solidFill>
                    <a:latin typeface="Book Antiqua" panose="02040602050305030304" pitchFamily="18" charset="0"/>
                  </a:rPr>
                  <a:t>51</a:t>
                </a:r>
              </a:p>
            </p:txBody>
          </p:sp>
        </p:grpSp>
        <p:grpSp>
          <p:nvGrpSpPr>
            <p:cNvPr id="2077" name="Group 2076"/>
            <p:cNvGrpSpPr/>
            <p:nvPr/>
          </p:nvGrpSpPr>
          <p:grpSpPr>
            <a:xfrm>
              <a:off x="4396738" y="1252536"/>
              <a:ext cx="4962685" cy="1081088"/>
              <a:chOff x="4396738" y="1252536"/>
              <a:chExt cx="4962685" cy="1081088"/>
            </a:xfrm>
          </p:grpSpPr>
          <p:sp>
            <p:nvSpPr>
              <p:cNvPr id="102" name="Arrow: Up-Down 101"/>
              <p:cNvSpPr/>
              <p:nvPr/>
            </p:nvSpPr>
            <p:spPr>
              <a:xfrm flipH="1" flipV="1">
                <a:off x="4396738" y="1458277"/>
                <a:ext cx="93981" cy="563404"/>
              </a:xfrm>
              <a:prstGeom prst="upDownArrow">
                <a:avLst>
                  <a:gd name="adj1" fmla="val 0"/>
                  <a:gd name="adj2" fmla="val 0"/>
                </a:avLst>
              </a:prstGeom>
              <a:ln w="9525" cap="rnd">
                <a:solidFill>
                  <a:schemeClr val="tx2"/>
                </a:solidFill>
                <a:beve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3" name="Arrow: Up-Down 102"/>
              <p:cNvSpPr/>
              <p:nvPr/>
            </p:nvSpPr>
            <p:spPr>
              <a:xfrm flipH="1" flipV="1">
                <a:off x="6019799" y="1454942"/>
                <a:ext cx="93981" cy="647701"/>
              </a:xfrm>
              <a:prstGeom prst="upDownArrow">
                <a:avLst>
                  <a:gd name="adj1" fmla="val 0"/>
                  <a:gd name="adj2" fmla="val 0"/>
                </a:avLst>
              </a:prstGeom>
              <a:ln w="9525" cap="rnd">
                <a:solidFill>
                  <a:schemeClr val="tx2"/>
                </a:solidFill>
                <a:beve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5" name="Arrow: Up-Down 104"/>
              <p:cNvSpPr/>
              <p:nvPr/>
            </p:nvSpPr>
            <p:spPr>
              <a:xfrm flipH="1" flipV="1">
                <a:off x="7642222" y="1256503"/>
                <a:ext cx="93981" cy="1077121"/>
              </a:xfrm>
              <a:prstGeom prst="upDownArrow">
                <a:avLst>
                  <a:gd name="adj1" fmla="val 0"/>
                  <a:gd name="adj2" fmla="val 0"/>
                </a:avLst>
              </a:prstGeom>
              <a:ln w="9525" cap="rnd">
                <a:solidFill>
                  <a:schemeClr val="tx2"/>
                </a:solidFill>
                <a:beve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6" name="Arrow: Up-Down 105"/>
              <p:cNvSpPr/>
              <p:nvPr/>
            </p:nvSpPr>
            <p:spPr>
              <a:xfrm flipH="1" flipV="1">
                <a:off x="9265442" y="1252536"/>
                <a:ext cx="93981" cy="10800"/>
              </a:xfrm>
              <a:prstGeom prst="upDownArrow">
                <a:avLst>
                  <a:gd name="adj1" fmla="val 0"/>
                  <a:gd name="adj2" fmla="val 0"/>
                </a:avLst>
              </a:prstGeom>
              <a:ln w="9525" cap="rnd">
                <a:solidFill>
                  <a:schemeClr val="tx2"/>
                </a:solidFill>
                <a:beve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51" name="Rectangle 104"/>
            <p:cNvSpPr>
              <a:spLocks noChangeArrowheads="1"/>
            </p:cNvSpPr>
            <p:nvPr/>
          </p:nvSpPr>
          <p:spPr bwMode="auto">
            <a:xfrm rot="16200000">
              <a:off x="2176193" y="2473218"/>
              <a:ext cx="159178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400" b="1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SVR12 + 95% CI, %</a:t>
              </a:r>
              <a:endPara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3699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645161" y="1269248"/>
            <a:ext cx="7962389" cy="4064059"/>
            <a:chOff x="1645161" y="1269248"/>
            <a:chExt cx="7962389" cy="4064059"/>
          </a:xfrm>
        </p:grpSpPr>
        <p:grpSp>
          <p:nvGrpSpPr>
            <p:cNvPr id="153" name="Group 152"/>
            <p:cNvGrpSpPr/>
            <p:nvPr/>
          </p:nvGrpSpPr>
          <p:grpSpPr>
            <a:xfrm>
              <a:off x="2449513" y="1638300"/>
              <a:ext cx="7043737" cy="2896426"/>
              <a:chOff x="2449513" y="1638300"/>
              <a:chExt cx="7043737" cy="2896426"/>
            </a:xfrm>
          </p:grpSpPr>
          <p:sp>
            <p:nvSpPr>
              <p:cNvPr id="154" name="Freeform 6"/>
              <p:cNvSpPr>
                <a:spLocks/>
              </p:cNvSpPr>
              <p:nvPr/>
            </p:nvSpPr>
            <p:spPr bwMode="auto">
              <a:xfrm>
                <a:off x="2881313" y="2032000"/>
                <a:ext cx="382587" cy="2502726"/>
              </a:xfrm>
              <a:custGeom>
                <a:avLst/>
                <a:gdLst>
                  <a:gd name="T0" fmla="*/ 0 w 482"/>
                  <a:gd name="T1" fmla="*/ 0 h 3354"/>
                  <a:gd name="T2" fmla="*/ 0 w 482"/>
                  <a:gd name="T3" fmla="*/ 3354 h 3354"/>
                  <a:gd name="T4" fmla="*/ 482 w 482"/>
                  <a:gd name="T5" fmla="*/ 3354 h 3354"/>
                  <a:gd name="T6" fmla="*/ 482 w 482"/>
                  <a:gd name="T7" fmla="*/ 0 h 3354"/>
                  <a:gd name="T8" fmla="*/ 0 w 482"/>
                  <a:gd name="T9" fmla="*/ 0 h 3354"/>
                  <a:gd name="T10" fmla="*/ 0 w 482"/>
                  <a:gd name="T11" fmla="*/ 0 h 3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2" h="3354">
                    <a:moveTo>
                      <a:pt x="0" y="0"/>
                    </a:moveTo>
                    <a:lnTo>
                      <a:pt x="0" y="3354"/>
                    </a:lnTo>
                    <a:lnTo>
                      <a:pt x="482" y="3354"/>
                    </a:lnTo>
                    <a:lnTo>
                      <a:pt x="48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0BFE4"/>
              </a:solidFill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5" name="Freeform 6"/>
              <p:cNvSpPr>
                <a:spLocks/>
              </p:cNvSpPr>
              <p:nvPr/>
            </p:nvSpPr>
            <p:spPr bwMode="auto">
              <a:xfrm>
                <a:off x="2449513" y="2286000"/>
                <a:ext cx="382587" cy="2248726"/>
              </a:xfrm>
              <a:custGeom>
                <a:avLst/>
                <a:gdLst>
                  <a:gd name="T0" fmla="*/ 0 w 482"/>
                  <a:gd name="T1" fmla="*/ 0 h 3354"/>
                  <a:gd name="T2" fmla="*/ 0 w 482"/>
                  <a:gd name="T3" fmla="*/ 3354 h 3354"/>
                  <a:gd name="T4" fmla="*/ 482 w 482"/>
                  <a:gd name="T5" fmla="*/ 3354 h 3354"/>
                  <a:gd name="T6" fmla="*/ 482 w 482"/>
                  <a:gd name="T7" fmla="*/ 0 h 3354"/>
                  <a:gd name="T8" fmla="*/ 0 w 482"/>
                  <a:gd name="T9" fmla="*/ 0 h 3354"/>
                  <a:gd name="T10" fmla="*/ 0 w 482"/>
                  <a:gd name="T11" fmla="*/ 0 h 3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2" h="3354">
                    <a:moveTo>
                      <a:pt x="0" y="0"/>
                    </a:moveTo>
                    <a:lnTo>
                      <a:pt x="0" y="3354"/>
                    </a:lnTo>
                    <a:lnTo>
                      <a:pt x="482" y="3354"/>
                    </a:lnTo>
                    <a:lnTo>
                      <a:pt x="48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E699D"/>
              </a:solidFill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6" name="Freeform 6"/>
              <p:cNvSpPr>
                <a:spLocks/>
              </p:cNvSpPr>
              <p:nvPr/>
            </p:nvSpPr>
            <p:spPr bwMode="auto">
              <a:xfrm>
                <a:off x="4341813" y="2724150"/>
                <a:ext cx="382587" cy="1810576"/>
              </a:xfrm>
              <a:custGeom>
                <a:avLst/>
                <a:gdLst>
                  <a:gd name="T0" fmla="*/ 0 w 482"/>
                  <a:gd name="T1" fmla="*/ 0 h 3354"/>
                  <a:gd name="T2" fmla="*/ 0 w 482"/>
                  <a:gd name="T3" fmla="*/ 3354 h 3354"/>
                  <a:gd name="T4" fmla="*/ 482 w 482"/>
                  <a:gd name="T5" fmla="*/ 3354 h 3354"/>
                  <a:gd name="T6" fmla="*/ 482 w 482"/>
                  <a:gd name="T7" fmla="*/ 0 h 3354"/>
                  <a:gd name="T8" fmla="*/ 0 w 482"/>
                  <a:gd name="T9" fmla="*/ 0 h 3354"/>
                  <a:gd name="T10" fmla="*/ 0 w 482"/>
                  <a:gd name="T11" fmla="*/ 0 h 3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2" h="3354">
                    <a:moveTo>
                      <a:pt x="0" y="0"/>
                    </a:moveTo>
                    <a:lnTo>
                      <a:pt x="0" y="3354"/>
                    </a:lnTo>
                    <a:lnTo>
                      <a:pt x="482" y="3354"/>
                    </a:lnTo>
                    <a:lnTo>
                      <a:pt x="48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FADD4"/>
              </a:solidFill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7" name="Freeform 6"/>
              <p:cNvSpPr>
                <a:spLocks/>
              </p:cNvSpPr>
              <p:nvPr/>
            </p:nvSpPr>
            <p:spPr bwMode="auto">
              <a:xfrm>
                <a:off x="3910013" y="2044700"/>
                <a:ext cx="382587" cy="2490026"/>
              </a:xfrm>
              <a:custGeom>
                <a:avLst/>
                <a:gdLst>
                  <a:gd name="T0" fmla="*/ 0 w 482"/>
                  <a:gd name="T1" fmla="*/ 0 h 3354"/>
                  <a:gd name="T2" fmla="*/ 0 w 482"/>
                  <a:gd name="T3" fmla="*/ 3354 h 3354"/>
                  <a:gd name="T4" fmla="*/ 482 w 482"/>
                  <a:gd name="T5" fmla="*/ 3354 h 3354"/>
                  <a:gd name="T6" fmla="*/ 482 w 482"/>
                  <a:gd name="T7" fmla="*/ 0 h 3354"/>
                  <a:gd name="T8" fmla="*/ 0 w 482"/>
                  <a:gd name="T9" fmla="*/ 0 h 3354"/>
                  <a:gd name="T10" fmla="*/ 0 w 482"/>
                  <a:gd name="T11" fmla="*/ 0 h 3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2" h="3354">
                    <a:moveTo>
                      <a:pt x="0" y="0"/>
                    </a:moveTo>
                    <a:lnTo>
                      <a:pt x="0" y="3354"/>
                    </a:lnTo>
                    <a:lnTo>
                      <a:pt x="482" y="3354"/>
                    </a:lnTo>
                    <a:lnTo>
                      <a:pt x="48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95285"/>
              </a:solidFill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8" name="Freeform 6"/>
              <p:cNvSpPr>
                <a:spLocks/>
              </p:cNvSpPr>
              <p:nvPr/>
            </p:nvSpPr>
            <p:spPr bwMode="auto">
              <a:xfrm>
                <a:off x="5776913" y="2374900"/>
                <a:ext cx="382587" cy="2159826"/>
              </a:xfrm>
              <a:custGeom>
                <a:avLst/>
                <a:gdLst>
                  <a:gd name="T0" fmla="*/ 0 w 482"/>
                  <a:gd name="T1" fmla="*/ 0 h 3354"/>
                  <a:gd name="T2" fmla="*/ 0 w 482"/>
                  <a:gd name="T3" fmla="*/ 3354 h 3354"/>
                  <a:gd name="T4" fmla="*/ 482 w 482"/>
                  <a:gd name="T5" fmla="*/ 3354 h 3354"/>
                  <a:gd name="T6" fmla="*/ 482 w 482"/>
                  <a:gd name="T7" fmla="*/ 0 h 3354"/>
                  <a:gd name="T8" fmla="*/ 0 w 482"/>
                  <a:gd name="T9" fmla="*/ 0 h 3354"/>
                  <a:gd name="T10" fmla="*/ 0 w 482"/>
                  <a:gd name="T11" fmla="*/ 0 h 3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2" h="3354">
                    <a:moveTo>
                      <a:pt x="0" y="0"/>
                    </a:moveTo>
                    <a:lnTo>
                      <a:pt x="0" y="3354"/>
                    </a:lnTo>
                    <a:lnTo>
                      <a:pt x="482" y="3354"/>
                    </a:lnTo>
                    <a:lnTo>
                      <a:pt x="48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0E3A6"/>
              </a:solidFill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9" name="Freeform 6"/>
              <p:cNvSpPr>
                <a:spLocks/>
              </p:cNvSpPr>
              <p:nvPr/>
            </p:nvSpPr>
            <p:spPr bwMode="auto">
              <a:xfrm>
                <a:off x="5345113" y="1784350"/>
                <a:ext cx="382587" cy="2750376"/>
              </a:xfrm>
              <a:custGeom>
                <a:avLst/>
                <a:gdLst>
                  <a:gd name="T0" fmla="*/ 0 w 482"/>
                  <a:gd name="T1" fmla="*/ 0 h 3354"/>
                  <a:gd name="T2" fmla="*/ 0 w 482"/>
                  <a:gd name="T3" fmla="*/ 3354 h 3354"/>
                  <a:gd name="T4" fmla="*/ 482 w 482"/>
                  <a:gd name="T5" fmla="*/ 3354 h 3354"/>
                  <a:gd name="T6" fmla="*/ 482 w 482"/>
                  <a:gd name="T7" fmla="*/ 0 h 3354"/>
                  <a:gd name="T8" fmla="*/ 0 w 482"/>
                  <a:gd name="T9" fmla="*/ 0 h 3354"/>
                  <a:gd name="T10" fmla="*/ 0 w 482"/>
                  <a:gd name="T11" fmla="*/ 0 h 3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2" h="3354">
                    <a:moveTo>
                      <a:pt x="0" y="0"/>
                    </a:moveTo>
                    <a:lnTo>
                      <a:pt x="0" y="3354"/>
                    </a:lnTo>
                    <a:lnTo>
                      <a:pt x="482" y="3354"/>
                    </a:lnTo>
                    <a:lnTo>
                      <a:pt x="48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19E43"/>
              </a:solidFill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0" name="Freeform 6"/>
              <p:cNvSpPr>
                <a:spLocks/>
              </p:cNvSpPr>
              <p:nvPr/>
            </p:nvSpPr>
            <p:spPr bwMode="auto">
              <a:xfrm>
                <a:off x="7240588" y="1981200"/>
                <a:ext cx="382587" cy="2553526"/>
              </a:xfrm>
              <a:custGeom>
                <a:avLst/>
                <a:gdLst>
                  <a:gd name="T0" fmla="*/ 0 w 482"/>
                  <a:gd name="T1" fmla="*/ 0 h 3354"/>
                  <a:gd name="T2" fmla="*/ 0 w 482"/>
                  <a:gd name="T3" fmla="*/ 3354 h 3354"/>
                  <a:gd name="T4" fmla="*/ 482 w 482"/>
                  <a:gd name="T5" fmla="*/ 3354 h 3354"/>
                  <a:gd name="T6" fmla="*/ 482 w 482"/>
                  <a:gd name="T7" fmla="*/ 0 h 3354"/>
                  <a:gd name="T8" fmla="*/ 0 w 482"/>
                  <a:gd name="T9" fmla="*/ 0 h 3354"/>
                  <a:gd name="T10" fmla="*/ 0 w 482"/>
                  <a:gd name="T11" fmla="*/ 0 h 3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2" h="3354">
                    <a:moveTo>
                      <a:pt x="0" y="0"/>
                    </a:moveTo>
                    <a:lnTo>
                      <a:pt x="0" y="3354"/>
                    </a:lnTo>
                    <a:lnTo>
                      <a:pt x="482" y="3354"/>
                    </a:lnTo>
                    <a:lnTo>
                      <a:pt x="48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D5B58"/>
              </a:solidFill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1" name="Freeform 6"/>
              <p:cNvSpPr>
                <a:spLocks/>
              </p:cNvSpPr>
              <p:nvPr/>
            </p:nvSpPr>
            <p:spPr bwMode="auto">
              <a:xfrm>
                <a:off x="6818313" y="2247900"/>
                <a:ext cx="382587" cy="2286826"/>
              </a:xfrm>
              <a:custGeom>
                <a:avLst/>
                <a:gdLst>
                  <a:gd name="T0" fmla="*/ 0 w 482"/>
                  <a:gd name="T1" fmla="*/ 0 h 3354"/>
                  <a:gd name="T2" fmla="*/ 0 w 482"/>
                  <a:gd name="T3" fmla="*/ 3354 h 3354"/>
                  <a:gd name="T4" fmla="*/ 482 w 482"/>
                  <a:gd name="T5" fmla="*/ 3354 h 3354"/>
                  <a:gd name="T6" fmla="*/ 482 w 482"/>
                  <a:gd name="T7" fmla="*/ 0 h 3354"/>
                  <a:gd name="T8" fmla="*/ 0 w 482"/>
                  <a:gd name="T9" fmla="*/ 0 h 3354"/>
                  <a:gd name="T10" fmla="*/ 0 w 482"/>
                  <a:gd name="T11" fmla="*/ 0 h 3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2" h="3354">
                    <a:moveTo>
                      <a:pt x="0" y="0"/>
                    </a:moveTo>
                    <a:lnTo>
                      <a:pt x="0" y="3354"/>
                    </a:lnTo>
                    <a:lnTo>
                      <a:pt x="482" y="3354"/>
                    </a:lnTo>
                    <a:lnTo>
                      <a:pt x="48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03E3C"/>
              </a:solidFill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2" name="Freeform 6"/>
              <p:cNvSpPr>
                <a:spLocks/>
              </p:cNvSpPr>
              <p:nvPr/>
            </p:nvSpPr>
            <p:spPr bwMode="auto">
              <a:xfrm>
                <a:off x="7662863" y="1638300"/>
                <a:ext cx="382587" cy="2896426"/>
              </a:xfrm>
              <a:custGeom>
                <a:avLst/>
                <a:gdLst>
                  <a:gd name="T0" fmla="*/ 0 w 482"/>
                  <a:gd name="T1" fmla="*/ 0 h 3354"/>
                  <a:gd name="T2" fmla="*/ 0 w 482"/>
                  <a:gd name="T3" fmla="*/ 3354 h 3354"/>
                  <a:gd name="T4" fmla="*/ 482 w 482"/>
                  <a:gd name="T5" fmla="*/ 3354 h 3354"/>
                  <a:gd name="T6" fmla="*/ 482 w 482"/>
                  <a:gd name="T7" fmla="*/ 0 h 3354"/>
                  <a:gd name="T8" fmla="*/ 0 w 482"/>
                  <a:gd name="T9" fmla="*/ 0 h 3354"/>
                  <a:gd name="T10" fmla="*/ 0 w 482"/>
                  <a:gd name="T11" fmla="*/ 0 h 3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2" h="3354">
                    <a:moveTo>
                      <a:pt x="0" y="0"/>
                    </a:moveTo>
                    <a:lnTo>
                      <a:pt x="0" y="3354"/>
                    </a:lnTo>
                    <a:lnTo>
                      <a:pt x="482" y="3354"/>
                    </a:lnTo>
                    <a:lnTo>
                      <a:pt x="48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A19F"/>
              </a:solidFill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3" name="Freeform 6"/>
              <p:cNvSpPr>
                <a:spLocks/>
              </p:cNvSpPr>
              <p:nvPr/>
            </p:nvSpPr>
            <p:spPr bwMode="auto">
              <a:xfrm>
                <a:off x="9110663" y="2457450"/>
                <a:ext cx="382587" cy="2077276"/>
              </a:xfrm>
              <a:custGeom>
                <a:avLst/>
                <a:gdLst>
                  <a:gd name="T0" fmla="*/ 0 w 482"/>
                  <a:gd name="T1" fmla="*/ 0 h 3354"/>
                  <a:gd name="T2" fmla="*/ 0 w 482"/>
                  <a:gd name="T3" fmla="*/ 3354 h 3354"/>
                  <a:gd name="T4" fmla="*/ 482 w 482"/>
                  <a:gd name="T5" fmla="*/ 3354 h 3354"/>
                  <a:gd name="T6" fmla="*/ 482 w 482"/>
                  <a:gd name="T7" fmla="*/ 0 h 3354"/>
                  <a:gd name="T8" fmla="*/ 0 w 482"/>
                  <a:gd name="T9" fmla="*/ 0 h 3354"/>
                  <a:gd name="T10" fmla="*/ 0 w 482"/>
                  <a:gd name="T11" fmla="*/ 0 h 3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2" h="3354">
                    <a:moveTo>
                      <a:pt x="0" y="0"/>
                    </a:moveTo>
                    <a:lnTo>
                      <a:pt x="0" y="3354"/>
                    </a:lnTo>
                    <a:lnTo>
                      <a:pt x="482" y="3354"/>
                    </a:lnTo>
                    <a:lnTo>
                      <a:pt x="48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7C"/>
              </a:solidFill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4" name="Freeform 6"/>
              <p:cNvSpPr>
                <a:spLocks/>
              </p:cNvSpPr>
              <p:nvPr/>
            </p:nvSpPr>
            <p:spPr bwMode="auto">
              <a:xfrm>
                <a:off x="8678863" y="2089150"/>
                <a:ext cx="382587" cy="2445576"/>
              </a:xfrm>
              <a:custGeom>
                <a:avLst/>
                <a:gdLst>
                  <a:gd name="T0" fmla="*/ 0 w 482"/>
                  <a:gd name="T1" fmla="*/ 0 h 3354"/>
                  <a:gd name="T2" fmla="*/ 0 w 482"/>
                  <a:gd name="T3" fmla="*/ 3354 h 3354"/>
                  <a:gd name="T4" fmla="*/ 482 w 482"/>
                  <a:gd name="T5" fmla="*/ 3354 h 3354"/>
                  <a:gd name="T6" fmla="*/ 482 w 482"/>
                  <a:gd name="T7" fmla="*/ 0 h 3354"/>
                  <a:gd name="T8" fmla="*/ 0 w 482"/>
                  <a:gd name="T9" fmla="*/ 0 h 3354"/>
                  <a:gd name="T10" fmla="*/ 0 w 482"/>
                  <a:gd name="T11" fmla="*/ 0 h 3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2" h="3354">
                    <a:moveTo>
                      <a:pt x="0" y="0"/>
                    </a:moveTo>
                    <a:lnTo>
                      <a:pt x="0" y="3354"/>
                    </a:lnTo>
                    <a:lnTo>
                      <a:pt x="482" y="3354"/>
                    </a:lnTo>
                    <a:lnTo>
                      <a:pt x="48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96905"/>
              </a:solidFill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475857" y="1269248"/>
              <a:ext cx="7003291" cy="659716"/>
              <a:chOff x="2475857" y="1269248"/>
              <a:chExt cx="7003291" cy="659716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2475857" y="1520711"/>
                <a:ext cx="3801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000000"/>
                    </a:solidFill>
                    <a:latin typeface="Book Antiqua" panose="02040602050305030304" pitchFamily="18" charset="0"/>
                  </a:rPr>
                  <a:t>77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6805841" y="1475717"/>
                <a:ext cx="3801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000000"/>
                    </a:solidFill>
                    <a:latin typeface="Book Antiqua" panose="02040602050305030304" pitchFamily="18" charset="0"/>
                  </a:rPr>
                  <a:t>79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3904752" y="1422920"/>
                <a:ext cx="3801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000000"/>
                    </a:solidFill>
                    <a:latin typeface="Book Antiqua" panose="02040602050305030304" pitchFamily="18" charset="0"/>
                  </a:rPr>
                  <a:t>86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337689" y="1572632"/>
                <a:ext cx="3801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000000"/>
                    </a:solidFill>
                    <a:latin typeface="Book Antiqua" panose="02040602050305030304" pitchFamily="18" charset="0"/>
                  </a:rPr>
                  <a:t>63</a:t>
                </a: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9099014" y="1366823"/>
                <a:ext cx="3801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000000"/>
                    </a:solidFill>
                    <a:latin typeface="Book Antiqua" panose="02040602050305030304" pitchFamily="18" charset="0"/>
                  </a:rPr>
                  <a:t>71</a:t>
                </a: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7232096" y="1348488"/>
                <a:ext cx="3801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000000"/>
                    </a:solidFill>
                    <a:latin typeface="Book Antiqua" panose="02040602050305030304" pitchFamily="18" charset="0"/>
                  </a:rPr>
                  <a:t>88</a:t>
                </a: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872322" y="1439618"/>
                <a:ext cx="397321" cy="3143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000000"/>
                    </a:solidFill>
                    <a:latin typeface="Book Antiqua" panose="02040602050305030304" pitchFamily="18" charset="0"/>
                  </a:rPr>
                  <a:t>86</a:t>
                </a: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7582102" y="1269248"/>
                <a:ext cx="519490" cy="309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000000"/>
                    </a:solidFill>
                    <a:latin typeface="Book Antiqua" panose="02040602050305030304" pitchFamily="18" charset="0"/>
                  </a:rPr>
                  <a:t>100</a:t>
                </a: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8686217" y="1453955"/>
                <a:ext cx="3801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000000"/>
                    </a:solidFill>
                    <a:latin typeface="Book Antiqua" panose="02040602050305030304" pitchFamily="18" charset="0"/>
                  </a:rPr>
                  <a:t>84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368163" y="1310400"/>
                <a:ext cx="3801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000000"/>
                    </a:solidFill>
                    <a:latin typeface="Book Antiqua" panose="02040602050305030304" pitchFamily="18" charset="0"/>
                  </a:rPr>
                  <a:t>95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777975" y="1621187"/>
                <a:ext cx="3801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000000"/>
                    </a:solidFill>
                    <a:latin typeface="Book Antiqua" panose="02040602050305030304" pitchFamily="18" charset="0"/>
                  </a:rPr>
                  <a:t>74</a:t>
                </a:r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1645161" y="1523238"/>
              <a:ext cx="7962389" cy="3810069"/>
              <a:chOff x="1645161" y="1523238"/>
              <a:chExt cx="7962389" cy="3810069"/>
            </a:xfrm>
          </p:grpSpPr>
          <p:grpSp>
            <p:nvGrpSpPr>
              <p:cNvPr id="53" name="Group 52"/>
              <p:cNvGrpSpPr/>
              <p:nvPr/>
            </p:nvGrpSpPr>
            <p:grpSpPr>
              <a:xfrm>
                <a:off x="1913504" y="1523238"/>
                <a:ext cx="269304" cy="3109457"/>
                <a:chOff x="1994471" y="1523238"/>
                <a:chExt cx="269304" cy="3109457"/>
              </a:xfrm>
            </p:grpSpPr>
            <p:sp>
              <p:nvSpPr>
                <p:cNvPr id="136" name="Rectangle 99"/>
                <p:cNvSpPr>
                  <a:spLocks noChangeArrowheads="1"/>
                </p:cNvSpPr>
                <p:nvPr/>
              </p:nvSpPr>
              <p:spPr bwMode="auto">
                <a:xfrm>
                  <a:off x="2170832" y="4417251"/>
                  <a:ext cx="89768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ctr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Book Antiqua" panose="02040602050305030304" pitchFamily="18" charset="0"/>
                    </a:rPr>
                    <a:t>0</a:t>
                  </a:r>
                  <a:endParaRPr kumimoji="0" lang="en-US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7" name="Rectangle 100"/>
                <p:cNvSpPr>
                  <a:spLocks noChangeArrowheads="1"/>
                </p:cNvSpPr>
                <p:nvPr/>
              </p:nvSpPr>
              <p:spPr bwMode="auto">
                <a:xfrm>
                  <a:off x="2082651" y="3837813"/>
                  <a:ext cx="179536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ctr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Book Antiqua" panose="02040602050305030304" pitchFamily="18" charset="0"/>
                    </a:rPr>
                    <a:t>20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8" name="Rectangle 101"/>
                <p:cNvSpPr>
                  <a:spLocks noChangeArrowheads="1"/>
                </p:cNvSpPr>
                <p:nvPr/>
              </p:nvSpPr>
              <p:spPr bwMode="auto">
                <a:xfrm>
                  <a:off x="2082651" y="3258376"/>
                  <a:ext cx="179536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ctr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Book Antiqua" panose="02040602050305030304" pitchFamily="18" charset="0"/>
                    </a:rPr>
                    <a:t>40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9" name="Rectangle 102"/>
                <p:cNvSpPr>
                  <a:spLocks noChangeArrowheads="1"/>
                </p:cNvSpPr>
                <p:nvPr/>
              </p:nvSpPr>
              <p:spPr bwMode="auto">
                <a:xfrm>
                  <a:off x="2082651" y="2680526"/>
                  <a:ext cx="179536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ctr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Book Antiqua" panose="02040602050305030304" pitchFamily="18" charset="0"/>
                    </a:rPr>
                    <a:t>60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0" name="Rectangle 103"/>
                <p:cNvSpPr>
                  <a:spLocks noChangeArrowheads="1"/>
                </p:cNvSpPr>
                <p:nvPr/>
              </p:nvSpPr>
              <p:spPr bwMode="auto">
                <a:xfrm>
                  <a:off x="2082651" y="2101088"/>
                  <a:ext cx="179536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ctr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Book Antiqua" panose="02040602050305030304" pitchFamily="18" charset="0"/>
                    </a:rPr>
                    <a:t>80</a:t>
                  </a:r>
                  <a:endParaRPr kumimoji="0" lang="en-US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1" name="Rectangle 104"/>
                <p:cNvSpPr>
                  <a:spLocks noChangeArrowheads="1"/>
                </p:cNvSpPr>
                <p:nvPr/>
              </p:nvSpPr>
              <p:spPr bwMode="auto">
                <a:xfrm>
                  <a:off x="1994471" y="1523238"/>
                  <a:ext cx="269304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ctr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4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Book Antiqua" panose="02040602050305030304" pitchFamily="18" charset="0"/>
                    </a:rPr>
                    <a:t>100</a:t>
                  </a:r>
                  <a:endParaRPr kumimoji="0" lang="en-US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54" name="Rectangle 104"/>
              <p:cNvSpPr>
                <a:spLocks noChangeArrowheads="1"/>
              </p:cNvSpPr>
              <p:nvPr/>
            </p:nvSpPr>
            <p:spPr bwMode="auto">
              <a:xfrm rot="16200000">
                <a:off x="956992" y="2966276"/>
                <a:ext cx="1591782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400" b="1" dirty="0">
                    <a:solidFill>
                      <a:srgbClr val="000000"/>
                    </a:solidFill>
                    <a:latin typeface="Book Antiqua" panose="02040602050305030304" pitchFamily="18" charset="0"/>
                  </a:rPr>
                  <a:t>SVR12 + 95% CI, %</a:t>
                </a:r>
                <a:endParaRPr kumimoji="0" lang="en-US" alt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grpSp>
            <p:nvGrpSpPr>
              <p:cNvPr id="55" name="Group 54"/>
              <p:cNvGrpSpPr/>
              <p:nvPr/>
            </p:nvGrpSpPr>
            <p:grpSpPr>
              <a:xfrm>
                <a:off x="2459038" y="4634738"/>
                <a:ext cx="6967400" cy="184666"/>
                <a:chOff x="2459038" y="4634738"/>
                <a:chExt cx="6967400" cy="184666"/>
              </a:xfrm>
            </p:grpSpPr>
            <p:sp>
              <p:nvSpPr>
                <p:cNvPr id="125" name="Rectangle 105"/>
                <p:cNvSpPr>
                  <a:spLocks noChangeArrowheads="1"/>
                </p:cNvSpPr>
                <p:nvPr/>
              </p:nvSpPr>
              <p:spPr bwMode="auto">
                <a:xfrm>
                  <a:off x="3966827" y="4634738"/>
                  <a:ext cx="246863" cy="184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lvl="0" algn="ctr"/>
                  <a:r>
                    <a:rPr lang="en-US" altLang="en-US" sz="1200" dirty="0">
                      <a:solidFill>
                        <a:srgbClr val="000000"/>
                      </a:solidFill>
                      <a:latin typeface="Book Antiqua" panose="02040602050305030304" pitchFamily="18" charset="0"/>
                    </a:rPr>
                    <a:t>&lt;65</a:t>
                  </a:r>
                  <a:endParaRPr kumimoji="0" lang="en-US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Book Antiqua" panose="02040602050305030304" pitchFamily="18" charset="0"/>
                  </a:endParaRPr>
                </a:p>
              </p:txBody>
            </p:sp>
            <p:sp>
              <p:nvSpPr>
                <p:cNvPr id="126" name="Rectangle 105"/>
                <p:cNvSpPr>
                  <a:spLocks noChangeArrowheads="1"/>
                </p:cNvSpPr>
                <p:nvPr/>
              </p:nvSpPr>
              <p:spPr bwMode="auto">
                <a:xfrm>
                  <a:off x="4387915" y="4634738"/>
                  <a:ext cx="238848" cy="184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lvl="0" algn="ctr"/>
                  <a:r>
                    <a:rPr lang="en-US" altLang="en-US" sz="1200" dirty="0">
                      <a:solidFill>
                        <a:srgbClr val="000000"/>
                      </a:solidFill>
                      <a:latin typeface="Book Antiqua" panose="02040602050305030304" pitchFamily="18" charset="0"/>
                      <a:cs typeface="Calibri" panose="020F0502020204030204" pitchFamily="34" charset="0"/>
                    </a:rPr>
                    <a:t>≥</a:t>
                  </a:r>
                  <a:r>
                    <a:rPr lang="en-US" altLang="en-US" sz="1200" dirty="0">
                      <a:solidFill>
                        <a:srgbClr val="000000"/>
                      </a:solidFill>
                      <a:latin typeface="Book Antiqua" panose="02040602050305030304" pitchFamily="18" charset="0"/>
                    </a:rPr>
                    <a:t>65</a:t>
                  </a:r>
                  <a:endParaRPr kumimoji="0" lang="en-US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Book Antiqua" panose="02040602050305030304" pitchFamily="18" charset="0"/>
                  </a:endParaRPr>
                </a:p>
              </p:txBody>
            </p:sp>
            <p:sp>
              <p:nvSpPr>
                <p:cNvPr id="127" name="Rectangle 105"/>
                <p:cNvSpPr>
                  <a:spLocks noChangeArrowheads="1"/>
                </p:cNvSpPr>
                <p:nvPr/>
              </p:nvSpPr>
              <p:spPr bwMode="auto">
                <a:xfrm>
                  <a:off x="5027481" y="4634738"/>
                  <a:ext cx="697307" cy="184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lvl="0" algn="ctr"/>
                  <a:r>
                    <a:rPr lang="en-US" altLang="en-US" sz="1200" dirty="0">
                      <a:solidFill>
                        <a:srgbClr val="000000"/>
                      </a:solidFill>
                      <a:latin typeface="Book Antiqua" panose="02040602050305030304" pitchFamily="18" charset="0"/>
                    </a:rPr>
                    <a:t>&lt;6 million</a:t>
                  </a:r>
                  <a:endParaRPr kumimoji="0" lang="en-US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Book Antiqua" panose="02040602050305030304" pitchFamily="18" charset="0"/>
                  </a:endParaRPr>
                </a:p>
              </p:txBody>
            </p:sp>
            <p:sp>
              <p:nvSpPr>
                <p:cNvPr id="128" name="Rectangle 105"/>
                <p:cNvSpPr>
                  <a:spLocks noChangeArrowheads="1"/>
                </p:cNvSpPr>
                <p:nvPr/>
              </p:nvSpPr>
              <p:spPr bwMode="auto">
                <a:xfrm>
                  <a:off x="5797819" y="4634738"/>
                  <a:ext cx="689291" cy="184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lvl="0" algn="ctr"/>
                  <a:r>
                    <a:rPr lang="en-US" altLang="en-US" sz="1200" dirty="0">
                      <a:solidFill>
                        <a:srgbClr val="000000"/>
                      </a:solidFill>
                      <a:latin typeface="Book Antiqua" panose="02040602050305030304" pitchFamily="18" charset="0"/>
                      <a:cs typeface="Calibri" panose="020F0502020204030204" pitchFamily="34" charset="0"/>
                    </a:rPr>
                    <a:t>≥</a:t>
                  </a:r>
                  <a:r>
                    <a:rPr lang="en-US" altLang="en-US" sz="1200" dirty="0">
                      <a:solidFill>
                        <a:srgbClr val="000000"/>
                      </a:solidFill>
                      <a:latin typeface="Book Antiqua" panose="02040602050305030304" pitchFamily="18" charset="0"/>
                    </a:rPr>
                    <a:t>6 million</a:t>
                  </a:r>
                  <a:endParaRPr kumimoji="0" lang="en-US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Book Antiqua" panose="02040602050305030304" pitchFamily="18" charset="0"/>
                  </a:endParaRPr>
                </a:p>
              </p:txBody>
            </p:sp>
            <p:sp>
              <p:nvSpPr>
                <p:cNvPr id="129" name="Rectangle 105"/>
                <p:cNvSpPr>
                  <a:spLocks noChangeArrowheads="1"/>
                </p:cNvSpPr>
                <p:nvPr/>
              </p:nvSpPr>
              <p:spPr bwMode="auto">
                <a:xfrm>
                  <a:off x="2459038" y="4634738"/>
                  <a:ext cx="341440" cy="184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lvl="0" algn="ctr"/>
                  <a:r>
                    <a:rPr lang="en-US" altLang="en-US" sz="1200" dirty="0">
                      <a:solidFill>
                        <a:srgbClr val="000000"/>
                      </a:solidFill>
                      <a:latin typeface="Book Antiqua" panose="02040602050305030304" pitchFamily="18" charset="0"/>
                    </a:rPr>
                    <a:t>Male</a:t>
                  </a:r>
                  <a:endParaRPr kumimoji="0" lang="en-US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Book Antiqua" panose="02040602050305030304" pitchFamily="18" charset="0"/>
                  </a:endParaRPr>
                </a:p>
              </p:txBody>
            </p:sp>
            <p:sp>
              <p:nvSpPr>
                <p:cNvPr id="130" name="Rectangle 105"/>
                <p:cNvSpPr>
                  <a:spLocks noChangeArrowheads="1"/>
                </p:cNvSpPr>
                <p:nvPr/>
              </p:nvSpPr>
              <p:spPr bwMode="auto">
                <a:xfrm>
                  <a:off x="2833332" y="4634738"/>
                  <a:ext cx="490519" cy="184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lvl="0" algn="ctr"/>
                  <a:r>
                    <a:rPr lang="en-US" altLang="en-US" sz="1200" dirty="0">
                      <a:solidFill>
                        <a:srgbClr val="000000"/>
                      </a:solidFill>
                      <a:latin typeface="Book Antiqua" panose="02040602050305030304" pitchFamily="18" charset="0"/>
                      <a:cs typeface="Calibri" panose="020F0502020204030204" pitchFamily="34" charset="0"/>
                    </a:rPr>
                    <a:t>Female</a:t>
                  </a:r>
                  <a:endParaRPr kumimoji="0" lang="en-US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Book Antiqua" panose="02040602050305030304" pitchFamily="18" charset="0"/>
                  </a:endParaRPr>
                </a:p>
              </p:txBody>
            </p:sp>
            <p:sp>
              <p:nvSpPr>
                <p:cNvPr id="131" name="Rectangle 105"/>
                <p:cNvSpPr>
                  <a:spLocks noChangeArrowheads="1"/>
                </p:cNvSpPr>
                <p:nvPr/>
              </p:nvSpPr>
              <p:spPr bwMode="auto">
                <a:xfrm>
                  <a:off x="6902254" y="4634738"/>
                  <a:ext cx="218008" cy="184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lvl="0" algn="ctr"/>
                  <a:r>
                    <a:rPr lang="en-US" altLang="en-US" sz="1200" dirty="0">
                      <a:solidFill>
                        <a:srgbClr val="000000"/>
                      </a:solidFill>
                      <a:latin typeface="Book Antiqua" panose="02040602050305030304" pitchFamily="18" charset="0"/>
                    </a:rPr>
                    <a:t>CC</a:t>
                  </a:r>
                  <a:endParaRPr kumimoji="0" lang="en-US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Book Antiqua" panose="02040602050305030304" pitchFamily="18" charset="0"/>
                  </a:endParaRPr>
                </a:p>
              </p:txBody>
            </p:sp>
            <p:sp>
              <p:nvSpPr>
                <p:cNvPr id="132" name="Rectangle 105"/>
                <p:cNvSpPr>
                  <a:spLocks noChangeArrowheads="1"/>
                </p:cNvSpPr>
                <p:nvPr/>
              </p:nvSpPr>
              <p:spPr bwMode="auto">
                <a:xfrm>
                  <a:off x="7326548" y="4634738"/>
                  <a:ext cx="203582" cy="184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lvl="0" algn="ctr"/>
                  <a:r>
                    <a:rPr lang="en-US" altLang="en-US" sz="1200" dirty="0">
                      <a:solidFill>
                        <a:srgbClr val="000000"/>
                      </a:solidFill>
                      <a:latin typeface="Book Antiqua" panose="02040602050305030304" pitchFamily="18" charset="0"/>
                      <a:cs typeface="Calibri" panose="020F0502020204030204" pitchFamily="34" charset="0"/>
                    </a:rPr>
                    <a:t>CT</a:t>
                  </a:r>
                  <a:endParaRPr kumimoji="0" lang="en-US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Book Antiqua" panose="02040602050305030304" pitchFamily="18" charset="0"/>
                  </a:endParaRPr>
                </a:p>
              </p:txBody>
            </p:sp>
            <p:sp>
              <p:nvSpPr>
                <p:cNvPr id="133" name="Rectangle 105"/>
                <p:cNvSpPr>
                  <a:spLocks noChangeArrowheads="1"/>
                </p:cNvSpPr>
                <p:nvPr/>
              </p:nvSpPr>
              <p:spPr bwMode="auto">
                <a:xfrm>
                  <a:off x="7752861" y="4634738"/>
                  <a:ext cx="189155" cy="184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lvl="0" algn="ctr"/>
                  <a:r>
                    <a:rPr lang="en-US" altLang="en-US" sz="1200" dirty="0">
                      <a:solidFill>
                        <a:srgbClr val="000000"/>
                      </a:solidFill>
                      <a:latin typeface="Book Antiqua" panose="02040602050305030304" pitchFamily="18" charset="0"/>
                      <a:cs typeface="Calibri" panose="020F0502020204030204" pitchFamily="34" charset="0"/>
                    </a:rPr>
                    <a:t>TT</a:t>
                  </a:r>
                  <a:endParaRPr kumimoji="0" lang="en-US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Book Antiqua" panose="02040602050305030304" pitchFamily="18" charset="0"/>
                  </a:endParaRPr>
                </a:p>
              </p:txBody>
            </p:sp>
            <p:sp>
              <p:nvSpPr>
                <p:cNvPr id="134" name="Rectangle 105"/>
                <p:cNvSpPr>
                  <a:spLocks noChangeArrowheads="1"/>
                </p:cNvSpPr>
                <p:nvPr/>
              </p:nvSpPr>
              <p:spPr bwMode="auto">
                <a:xfrm>
                  <a:off x="8782533" y="4634738"/>
                  <a:ext cx="242054" cy="184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lvl="0" algn="ctr"/>
                  <a:r>
                    <a:rPr lang="en-US" altLang="en-US" sz="1200" dirty="0">
                      <a:solidFill>
                        <a:srgbClr val="000000"/>
                      </a:solidFill>
                      <a:latin typeface="Book Antiqua" panose="02040602050305030304" pitchFamily="18" charset="0"/>
                    </a:rPr>
                    <a:t>Yes</a:t>
                  </a:r>
                  <a:endParaRPr kumimoji="0" lang="en-US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Book Antiqua" panose="02040602050305030304" pitchFamily="18" charset="0"/>
                  </a:endParaRPr>
                </a:p>
              </p:txBody>
            </p:sp>
            <p:sp>
              <p:nvSpPr>
                <p:cNvPr id="135" name="Rectangle 105"/>
                <p:cNvSpPr>
                  <a:spLocks noChangeArrowheads="1"/>
                </p:cNvSpPr>
                <p:nvPr/>
              </p:nvSpPr>
              <p:spPr bwMode="auto">
                <a:xfrm>
                  <a:off x="9214841" y="4634738"/>
                  <a:ext cx="211597" cy="184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lvl="0" algn="ctr"/>
                  <a:r>
                    <a:rPr lang="en-US" altLang="en-US" sz="1200" dirty="0">
                      <a:solidFill>
                        <a:srgbClr val="000000"/>
                      </a:solidFill>
                      <a:latin typeface="Book Antiqua" panose="02040602050305030304" pitchFamily="18" charset="0"/>
                      <a:cs typeface="Calibri" panose="020F0502020204030204" pitchFamily="34" charset="0"/>
                    </a:rPr>
                    <a:t>No</a:t>
                  </a:r>
                  <a:endParaRPr kumimoji="0" lang="en-US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Book Antiqua" panose="02040602050305030304" pitchFamily="18" charset="0"/>
                  </a:endParaRPr>
                </a:p>
              </p:txBody>
            </p:sp>
          </p:grpSp>
          <p:grpSp>
            <p:nvGrpSpPr>
              <p:cNvPr id="56" name="Group 55"/>
              <p:cNvGrpSpPr/>
              <p:nvPr/>
            </p:nvGrpSpPr>
            <p:grpSpPr>
              <a:xfrm>
                <a:off x="2600800" y="1643062"/>
                <a:ext cx="6747034" cy="2824162"/>
                <a:chOff x="2600800" y="1643062"/>
                <a:chExt cx="6747034" cy="2824162"/>
              </a:xfrm>
            </p:grpSpPr>
            <p:grpSp>
              <p:nvGrpSpPr>
                <p:cNvPr id="109" name="Group 108"/>
                <p:cNvGrpSpPr/>
                <p:nvPr/>
              </p:nvGrpSpPr>
              <p:grpSpPr>
                <a:xfrm>
                  <a:off x="2600800" y="1754187"/>
                  <a:ext cx="515781" cy="1195150"/>
                  <a:chOff x="2600800" y="1754187"/>
                  <a:chExt cx="515781" cy="1195150"/>
                </a:xfrm>
              </p:grpSpPr>
              <p:sp>
                <p:nvSpPr>
                  <p:cNvPr id="123" name="Arrow: Up-Down 122"/>
                  <p:cNvSpPr/>
                  <p:nvPr/>
                </p:nvSpPr>
                <p:spPr>
                  <a:xfrm flipH="1">
                    <a:off x="2600800" y="1862137"/>
                    <a:ext cx="93981" cy="1087200"/>
                  </a:xfrm>
                  <a:prstGeom prst="upDownArrow">
                    <a:avLst>
                      <a:gd name="adj1" fmla="val 0"/>
                      <a:gd name="adj2" fmla="val 0"/>
                    </a:avLst>
                  </a:prstGeom>
                  <a:ln w="9525" cap="rnd">
                    <a:solidFill>
                      <a:schemeClr val="tx2"/>
                    </a:solidFill>
                    <a:beve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4" name="Arrow: Up-Down 123"/>
                  <p:cNvSpPr/>
                  <p:nvPr/>
                </p:nvSpPr>
                <p:spPr>
                  <a:xfrm flipH="1">
                    <a:off x="3022600" y="1754187"/>
                    <a:ext cx="93981" cy="799200"/>
                  </a:xfrm>
                  <a:prstGeom prst="upDownArrow">
                    <a:avLst>
                      <a:gd name="adj1" fmla="val 0"/>
                      <a:gd name="adj2" fmla="val 0"/>
                    </a:avLst>
                  </a:prstGeom>
                  <a:ln w="9525" cap="rnd">
                    <a:solidFill>
                      <a:schemeClr val="tx2"/>
                    </a:solidFill>
                    <a:beve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10" name="Group 109"/>
                <p:cNvGrpSpPr/>
                <p:nvPr/>
              </p:nvGrpSpPr>
              <p:grpSpPr>
                <a:xfrm>
                  <a:off x="4053362" y="1739106"/>
                  <a:ext cx="515780" cy="2077243"/>
                  <a:chOff x="2600799" y="1739106"/>
                  <a:chExt cx="515780" cy="2077243"/>
                </a:xfrm>
              </p:grpSpPr>
              <p:sp>
                <p:nvSpPr>
                  <p:cNvPr id="121" name="Arrow: Up-Down 120"/>
                  <p:cNvSpPr/>
                  <p:nvPr/>
                </p:nvSpPr>
                <p:spPr>
                  <a:xfrm flipH="1" flipV="1">
                    <a:off x="2600799" y="1739106"/>
                    <a:ext cx="93981" cy="604800"/>
                  </a:xfrm>
                  <a:prstGeom prst="upDownArrow">
                    <a:avLst>
                      <a:gd name="adj1" fmla="val 0"/>
                      <a:gd name="adj2" fmla="val 0"/>
                    </a:avLst>
                  </a:prstGeom>
                  <a:ln w="9525" cap="rnd">
                    <a:solidFill>
                      <a:schemeClr val="tx2"/>
                    </a:solidFill>
                    <a:beve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2" name="Arrow: Up-Down 121"/>
                  <p:cNvSpPr/>
                  <p:nvPr/>
                </p:nvSpPr>
                <p:spPr>
                  <a:xfrm flipH="1" flipV="1">
                    <a:off x="3022598" y="1886742"/>
                    <a:ext cx="93981" cy="1929607"/>
                  </a:xfrm>
                  <a:prstGeom prst="upDownArrow">
                    <a:avLst>
                      <a:gd name="adj1" fmla="val 0"/>
                      <a:gd name="adj2" fmla="val 0"/>
                    </a:avLst>
                  </a:prstGeom>
                  <a:ln w="9525" cap="rnd">
                    <a:solidFill>
                      <a:schemeClr val="tx2"/>
                    </a:solidFill>
                    <a:beve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11" name="Group 110"/>
                <p:cNvGrpSpPr/>
                <p:nvPr/>
              </p:nvGrpSpPr>
              <p:grpSpPr>
                <a:xfrm>
                  <a:off x="5503541" y="1643062"/>
                  <a:ext cx="515781" cy="1189037"/>
                  <a:chOff x="2600797" y="1707355"/>
                  <a:chExt cx="515781" cy="1189037"/>
                </a:xfrm>
              </p:grpSpPr>
              <p:sp>
                <p:nvSpPr>
                  <p:cNvPr id="119" name="Arrow: Up-Down 118"/>
                  <p:cNvSpPr/>
                  <p:nvPr/>
                </p:nvSpPr>
                <p:spPr>
                  <a:xfrm flipH="1" flipV="1">
                    <a:off x="2600797" y="1707355"/>
                    <a:ext cx="93981" cy="712787"/>
                  </a:xfrm>
                  <a:prstGeom prst="upDownArrow">
                    <a:avLst>
                      <a:gd name="adj1" fmla="val 0"/>
                      <a:gd name="adj2" fmla="val 0"/>
                    </a:avLst>
                  </a:prstGeom>
                  <a:ln w="9525" cap="rnd">
                    <a:solidFill>
                      <a:schemeClr val="tx2"/>
                    </a:solidFill>
                    <a:beve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0" name="Arrow: Up-Down 119"/>
                  <p:cNvSpPr/>
                  <p:nvPr/>
                </p:nvSpPr>
                <p:spPr>
                  <a:xfrm flipH="1" flipV="1">
                    <a:off x="3022597" y="2002633"/>
                    <a:ext cx="93981" cy="893759"/>
                  </a:xfrm>
                  <a:prstGeom prst="upDownArrow">
                    <a:avLst>
                      <a:gd name="adj1" fmla="val 0"/>
                      <a:gd name="adj2" fmla="val 0"/>
                    </a:avLst>
                  </a:prstGeom>
                  <a:ln w="9525" cap="rnd">
                    <a:solidFill>
                      <a:schemeClr val="tx2"/>
                    </a:solidFill>
                    <a:beve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12" name="Group 111"/>
                <p:cNvGrpSpPr/>
                <p:nvPr/>
              </p:nvGrpSpPr>
              <p:grpSpPr>
                <a:xfrm>
                  <a:off x="6958010" y="1648619"/>
                  <a:ext cx="934880" cy="2818605"/>
                  <a:chOff x="2600797" y="1627982"/>
                  <a:chExt cx="934880" cy="2818605"/>
                </a:xfrm>
              </p:grpSpPr>
              <p:sp>
                <p:nvSpPr>
                  <p:cNvPr id="116" name="Arrow: Up-Down 115"/>
                  <p:cNvSpPr/>
                  <p:nvPr/>
                </p:nvSpPr>
                <p:spPr>
                  <a:xfrm flipH="1" flipV="1">
                    <a:off x="2600797" y="1799430"/>
                    <a:ext cx="93981" cy="805657"/>
                  </a:xfrm>
                  <a:prstGeom prst="upDownArrow">
                    <a:avLst>
                      <a:gd name="adj1" fmla="val 0"/>
                      <a:gd name="adj2" fmla="val 0"/>
                    </a:avLst>
                  </a:prstGeom>
                  <a:ln w="9525" cap="rnd">
                    <a:solidFill>
                      <a:schemeClr val="tx2"/>
                    </a:solidFill>
                    <a:beve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7" name="Arrow: Up-Down 116"/>
                  <p:cNvSpPr/>
                  <p:nvPr/>
                </p:nvSpPr>
                <p:spPr>
                  <a:xfrm flipH="1" flipV="1">
                    <a:off x="3022597" y="1658146"/>
                    <a:ext cx="93981" cy="1010442"/>
                  </a:xfrm>
                  <a:prstGeom prst="upDownArrow">
                    <a:avLst>
                      <a:gd name="adj1" fmla="val 0"/>
                      <a:gd name="adj2" fmla="val 0"/>
                    </a:avLst>
                  </a:prstGeom>
                  <a:ln w="9525" cap="rnd">
                    <a:solidFill>
                      <a:schemeClr val="tx2"/>
                    </a:solidFill>
                    <a:beve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8" name="Arrow: Up-Down 117"/>
                  <p:cNvSpPr/>
                  <p:nvPr/>
                </p:nvSpPr>
                <p:spPr>
                  <a:xfrm flipH="1" flipV="1">
                    <a:off x="3441696" y="1627982"/>
                    <a:ext cx="93981" cy="2818605"/>
                  </a:xfrm>
                  <a:prstGeom prst="upDownArrow">
                    <a:avLst>
                      <a:gd name="adj1" fmla="val 0"/>
                      <a:gd name="adj2" fmla="val 0"/>
                    </a:avLst>
                  </a:prstGeom>
                  <a:ln w="9525" cap="rnd">
                    <a:solidFill>
                      <a:schemeClr val="tx2"/>
                    </a:solidFill>
                    <a:beve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13" name="Group 112"/>
                <p:cNvGrpSpPr/>
                <p:nvPr/>
              </p:nvGrpSpPr>
              <p:grpSpPr>
                <a:xfrm>
                  <a:off x="8832053" y="1744663"/>
                  <a:ext cx="515781" cy="1944000"/>
                  <a:chOff x="2600797" y="1724026"/>
                  <a:chExt cx="515781" cy="1944000"/>
                </a:xfrm>
              </p:grpSpPr>
              <p:sp>
                <p:nvSpPr>
                  <p:cNvPr id="114" name="Arrow: Up-Down 113"/>
                  <p:cNvSpPr/>
                  <p:nvPr/>
                </p:nvSpPr>
                <p:spPr>
                  <a:xfrm flipH="1" flipV="1">
                    <a:off x="2600797" y="1762918"/>
                    <a:ext cx="93981" cy="630000"/>
                  </a:xfrm>
                  <a:prstGeom prst="upDownArrow">
                    <a:avLst>
                      <a:gd name="adj1" fmla="val 0"/>
                      <a:gd name="adj2" fmla="val 0"/>
                    </a:avLst>
                  </a:prstGeom>
                  <a:ln w="9525" cap="rnd">
                    <a:solidFill>
                      <a:schemeClr val="tx2"/>
                    </a:solidFill>
                    <a:beve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5" name="Arrow: Up-Down 114"/>
                  <p:cNvSpPr/>
                  <p:nvPr/>
                </p:nvSpPr>
                <p:spPr>
                  <a:xfrm flipH="1" flipV="1">
                    <a:off x="3022597" y="1724026"/>
                    <a:ext cx="93981" cy="1944000"/>
                  </a:xfrm>
                  <a:prstGeom prst="upDownArrow">
                    <a:avLst>
                      <a:gd name="adj1" fmla="val 0"/>
                      <a:gd name="adj2" fmla="val 0"/>
                    </a:avLst>
                  </a:prstGeom>
                  <a:ln w="9525" cap="rnd">
                    <a:solidFill>
                      <a:schemeClr val="tx2"/>
                    </a:solidFill>
                    <a:beve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57" name="Group 56"/>
              <p:cNvGrpSpPr/>
              <p:nvPr/>
            </p:nvGrpSpPr>
            <p:grpSpPr>
              <a:xfrm>
                <a:off x="2290763" y="1640713"/>
                <a:ext cx="7316787" cy="2943226"/>
                <a:chOff x="2290763" y="1640713"/>
                <a:chExt cx="7316787" cy="2943226"/>
              </a:xfrm>
            </p:grpSpPr>
            <p:sp>
              <p:nvSpPr>
                <p:cNvPr id="93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2347913" y="1640713"/>
                  <a:ext cx="0" cy="2894013"/>
                </a:xfrm>
                <a:prstGeom prst="line">
                  <a:avLst/>
                </a:prstGeom>
                <a:noFill/>
                <a:ln w="9525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grpSp>
              <p:nvGrpSpPr>
                <p:cNvPr id="94" name="Group 93"/>
                <p:cNvGrpSpPr/>
                <p:nvPr/>
              </p:nvGrpSpPr>
              <p:grpSpPr>
                <a:xfrm>
                  <a:off x="2290763" y="1640713"/>
                  <a:ext cx="57150" cy="2894013"/>
                  <a:chOff x="2290763" y="1640713"/>
                  <a:chExt cx="57150" cy="2894013"/>
                </a:xfrm>
              </p:grpSpPr>
              <p:sp>
                <p:nvSpPr>
                  <p:cNvPr id="103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2290763" y="4534726"/>
                    <a:ext cx="57150" cy="0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104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2290763" y="3956876"/>
                    <a:ext cx="57150" cy="0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105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2290763" y="3377438"/>
                    <a:ext cx="57150" cy="0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106" name="Line 89"/>
                  <p:cNvSpPr>
                    <a:spLocks noChangeShapeType="1"/>
                  </p:cNvSpPr>
                  <p:nvPr/>
                </p:nvSpPr>
                <p:spPr bwMode="auto">
                  <a:xfrm>
                    <a:off x="2290763" y="2799588"/>
                    <a:ext cx="57150" cy="0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107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2290763" y="2220151"/>
                    <a:ext cx="57150" cy="0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108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2290763" y="1640713"/>
                    <a:ext cx="57150" cy="0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</p:grpSp>
            <p:sp>
              <p:nvSpPr>
                <p:cNvPr id="95" name="Line 92"/>
                <p:cNvSpPr>
                  <a:spLocks noChangeShapeType="1"/>
                </p:cNvSpPr>
                <p:nvPr/>
              </p:nvSpPr>
              <p:spPr bwMode="auto">
                <a:xfrm>
                  <a:off x="2347913" y="4534726"/>
                  <a:ext cx="7259637" cy="0"/>
                </a:xfrm>
                <a:prstGeom prst="line">
                  <a:avLst/>
                </a:prstGeom>
                <a:noFill/>
                <a:ln w="9525" cap="sq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grpSp>
              <p:nvGrpSpPr>
                <p:cNvPr id="96" name="Group 95"/>
                <p:cNvGrpSpPr/>
                <p:nvPr/>
              </p:nvGrpSpPr>
              <p:grpSpPr>
                <a:xfrm>
                  <a:off x="2347913" y="4534726"/>
                  <a:ext cx="7259637" cy="49213"/>
                  <a:chOff x="2347913" y="4534726"/>
                  <a:chExt cx="7259637" cy="49213"/>
                </a:xfrm>
              </p:grpSpPr>
              <p:sp>
                <p:nvSpPr>
                  <p:cNvPr id="97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2347913" y="4534726"/>
                    <a:ext cx="0" cy="49213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98" name="Line 94"/>
                  <p:cNvSpPr>
                    <a:spLocks noChangeShapeType="1"/>
                  </p:cNvSpPr>
                  <p:nvPr/>
                </p:nvSpPr>
                <p:spPr bwMode="auto">
                  <a:xfrm>
                    <a:off x="3800475" y="4534726"/>
                    <a:ext cx="0" cy="49213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99" name="Line 95"/>
                  <p:cNvSpPr>
                    <a:spLocks noChangeShapeType="1"/>
                  </p:cNvSpPr>
                  <p:nvPr/>
                </p:nvSpPr>
                <p:spPr bwMode="auto">
                  <a:xfrm>
                    <a:off x="5251450" y="4534726"/>
                    <a:ext cx="0" cy="49213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100" name="Line 96"/>
                  <p:cNvSpPr>
                    <a:spLocks noChangeShapeType="1"/>
                  </p:cNvSpPr>
                  <p:nvPr/>
                </p:nvSpPr>
                <p:spPr bwMode="auto">
                  <a:xfrm>
                    <a:off x="6704013" y="4534726"/>
                    <a:ext cx="0" cy="49213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101" name="Line 97"/>
                  <p:cNvSpPr>
                    <a:spLocks noChangeShapeType="1"/>
                  </p:cNvSpPr>
                  <p:nvPr/>
                </p:nvSpPr>
                <p:spPr bwMode="auto">
                  <a:xfrm>
                    <a:off x="8156575" y="4534726"/>
                    <a:ext cx="0" cy="49213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  <p:sp>
                <p:nvSpPr>
                  <p:cNvPr id="102" name="Line 98"/>
                  <p:cNvSpPr>
                    <a:spLocks noChangeShapeType="1"/>
                  </p:cNvSpPr>
                  <p:nvPr/>
                </p:nvSpPr>
                <p:spPr bwMode="auto">
                  <a:xfrm>
                    <a:off x="9607550" y="4534726"/>
                    <a:ext cx="0" cy="49213"/>
                  </a:xfrm>
                  <a:prstGeom prst="line">
                    <a:avLst/>
                  </a:prstGeom>
                  <a:noFill/>
                  <a:ln w="9525" cap="sq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58" name="Group 57"/>
              <p:cNvGrpSpPr/>
              <p:nvPr/>
            </p:nvGrpSpPr>
            <p:grpSpPr>
              <a:xfrm>
                <a:off x="2442788" y="4810087"/>
                <a:ext cx="7150934" cy="523220"/>
                <a:chOff x="2442788" y="4810087"/>
                <a:chExt cx="7150934" cy="523220"/>
              </a:xfrm>
            </p:grpSpPr>
            <p:sp>
              <p:nvSpPr>
                <p:cNvPr id="88" name="TextBox 87"/>
                <p:cNvSpPr txBox="1"/>
                <p:nvPr/>
              </p:nvSpPr>
              <p:spPr>
                <a:xfrm>
                  <a:off x="2442788" y="4810087"/>
                  <a:ext cx="83194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400" b="1" dirty="0">
                      <a:solidFill>
                        <a:srgbClr val="000000"/>
                      </a:solidFill>
                      <a:latin typeface="Book Antiqua" panose="02040602050305030304" pitchFamily="18" charset="0"/>
                      <a:ea typeface="宋体" panose="02010600030101010101" pitchFamily="2" charset="-122"/>
                    </a:rPr>
                    <a:t>Gender</a:t>
                  </a:r>
                  <a:endParaRPr lang="zh-CN" altLang="en-US" sz="1400" b="1" dirty="0">
                    <a:solidFill>
                      <a:srgbClr val="000000"/>
                    </a:solidFill>
                    <a:latin typeface="Book Antiqua" panose="0204060205030503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89" name="TextBox 88"/>
                <p:cNvSpPr txBox="1"/>
                <p:nvPr/>
              </p:nvSpPr>
              <p:spPr>
                <a:xfrm>
                  <a:off x="3936393" y="4810087"/>
                  <a:ext cx="7596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400" b="1" dirty="0">
                      <a:solidFill>
                        <a:srgbClr val="000000"/>
                      </a:solidFill>
                      <a:latin typeface="Book Antiqua" panose="02040602050305030304" pitchFamily="18" charset="0"/>
                      <a:ea typeface="宋体" panose="02010600030101010101" pitchFamily="2" charset="-122"/>
                    </a:rPr>
                    <a:t>Age</a:t>
                  </a:r>
                </a:p>
                <a:p>
                  <a:pPr algn="ctr"/>
                  <a:r>
                    <a:rPr lang="en-US" altLang="zh-CN" sz="1400" b="1" dirty="0">
                      <a:solidFill>
                        <a:srgbClr val="000000"/>
                      </a:solidFill>
                      <a:latin typeface="Book Antiqua" panose="02040602050305030304" pitchFamily="18" charset="0"/>
                      <a:ea typeface="宋体" panose="02010600030101010101" pitchFamily="2" charset="-122"/>
                    </a:rPr>
                    <a:t>(years)</a:t>
                  </a:r>
                  <a:endParaRPr lang="zh-CN" altLang="en-US" sz="1400" b="1" dirty="0">
                    <a:solidFill>
                      <a:srgbClr val="000000"/>
                    </a:solidFill>
                    <a:latin typeface="Book Antiqua" panose="0204060205030503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0" name="TextBox 89"/>
                <p:cNvSpPr txBox="1"/>
                <p:nvPr/>
              </p:nvSpPr>
              <p:spPr>
                <a:xfrm>
                  <a:off x="5224644" y="4810087"/>
                  <a:ext cx="10800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400" b="1" dirty="0">
                      <a:solidFill>
                        <a:srgbClr val="000000"/>
                      </a:solidFill>
                      <a:latin typeface="Book Antiqua" panose="02040602050305030304" pitchFamily="18" charset="0"/>
                      <a:ea typeface="宋体" panose="02010600030101010101" pitchFamily="2" charset="-122"/>
                    </a:rPr>
                    <a:t>HCV RNA (IU/mL)</a:t>
                  </a:r>
                  <a:endParaRPr lang="zh-CN" altLang="en-US" sz="1400" b="1" dirty="0">
                    <a:solidFill>
                      <a:srgbClr val="000000"/>
                    </a:solidFill>
                    <a:latin typeface="Book Antiqua" panose="0204060205030503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1" name="TextBox 90"/>
                <p:cNvSpPr txBox="1"/>
                <p:nvPr/>
              </p:nvSpPr>
              <p:spPr>
                <a:xfrm>
                  <a:off x="7075701" y="4810087"/>
                  <a:ext cx="67765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400" b="1" i="1" dirty="0">
                      <a:solidFill>
                        <a:srgbClr val="000000"/>
                      </a:solidFill>
                      <a:latin typeface="Book Antiqua" panose="02040602050305030304" pitchFamily="18" charset="0"/>
                      <a:ea typeface="宋体" panose="02010600030101010101" pitchFamily="2" charset="-122"/>
                    </a:rPr>
                    <a:t>IL28B</a:t>
                  </a:r>
                  <a:endParaRPr lang="zh-CN" altLang="en-US" sz="1400" b="1" i="1" dirty="0">
                    <a:solidFill>
                      <a:srgbClr val="000000"/>
                    </a:solidFill>
                    <a:latin typeface="Book Antiqua" panose="0204060205030503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92" name="TextBox 91"/>
                <p:cNvSpPr txBox="1"/>
                <p:nvPr/>
              </p:nvSpPr>
              <p:spPr>
                <a:xfrm>
                  <a:off x="8604260" y="4810087"/>
                  <a:ext cx="98946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400" b="1" dirty="0">
                      <a:solidFill>
                        <a:srgbClr val="000000"/>
                      </a:solidFill>
                      <a:latin typeface="Book Antiqua" panose="02040602050305030304" pitchFamily="18" charset="0"/>
                      <a:ea typeface="宋体" panose="02010600030101010101" pitchFamily="2" charset="-122"/>
                    </a:rPr>
                    <a:t>Cirrhosis </a:t>
                  </a:r>
                  <a:endParaRPr lang="zh-CN" altLang="en-US" sz="1400" b="1" dirty="0">
                    <a:solidFill>
                      <a:srgbClr val="000000"/>
                    </a:solidFill>
                    <a:latin typeface="Book Antiqua" panose="0204060205030503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61" name="Group 60"/>
              <p:cNvGrpSpPr/>
              <p:nvPr userDrawn="1"/>
            </p:nvGrpSpPr>
            <p:grpSpPr>
              <a:xfrm>
                <a:off x="2469852" y="4060669"/>
                <a:ext cx="7051930" cy="646331"/>
                <a:chOff x="2469852" y="4060669"/>
                <a:chExt cx="7051930" cy="646331"/>
              </a:xfrm>
            </p:grpSpPr>
            <p:sp>
              <p:nvSpPr>
                <p:cNvPr id="63" name="TextBox 62"/>
                <p:cNvSpPr txBox="1"/>
                <p:nvPr userDrawn="1"/>
              </p:nvSpPr>
              <p:spPr>
                <a:xfrm>
                  <a:off x="2469852" y="4060669"/>
                  <a:ext cx="34557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u="sng" dirty="0">
                      <a:solidFill>
                        <a:prstClr val="white"/>
                      </a:solidFill>
                      <a:latin typeface="Book Antiqua" panose="02040602050305030304" pitchFamily="18" charset="0"/>
                    </a:rPr>
                    <a:t>17</a:t>
                  </a:r>
                </a:p>
                <a:p>
                  <a:pPr algn="ctr"/>
                  <a:r>
                    <a:rPr lang="en-GB" sz="1200" dirty="0">
                      <a:solidFill>
                        <a:prstClr val="white"/>
                      </a:solidFill>
                      <a:latin typeface="Book Antiqua" panose="02040602050305030304" pitchFamily="18" charset="0"/>
                    </a:rPr>
                    <a:t>22</a:t>
                  </a:r>
                </a:p>
              </p:txBody>
            </p:sp>
            <p:sp>
              <p:nvSpPr>
                <p:cNvPr id="64" name="TextBox 63"/>
                <p:cNvSpPr txBox="1"/>
                <p:nvPr userDrawn="1"/>
              </p:nvSpPr>
              <p:spPr>
                <a:xfrm>
                  <a:off x="2900436" y="4060669"/>
                  <a:ext cx="34557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u="sng" dirty="0">
                      <a:solidFill>
                        <a:srgbClr val="000000"/>
                      </a:solidFill>
                      <a:latin typeface="Book Antiqua" panose="02040602050305030304" pitchFamily="18" charset="0"/>
                    </a:rPr>
                    <a:t>25</a:t>
                  </a:r>
                </a:p>
                <a:p>
                  <a:pPr algn="ctr"/>
                  <a:r>
                    <a:rPr lang="en-GB" sz="1200" dirty="0">
                      <a:solidFill>
                        <a:srgbClr val="000000"/>
                      </a:solidFill>
                      <a:latin typeface="Book Antiqua" panose="02040602050305030304" pitchFamily="18" charset="0"/>
                    </a:rPr>
                    <a:t>29</a:t>
                  </a:r>
                </a:p>
              </p:txBody>
            </p:sp>
            <p:sp>
              <p:nvSpPr>
                <p:cNvPr id="66" name="TextBox 65"/>
                <p:cNvSpPr txBox="1"/>
                <p:nvPr userDrawn="1"/>
              </p:nvSpPr>
              <p:spPr>
                <a:xfrm>
                  <a:off x="3889617" y="4060669"/>
                  <a:ext cx="432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u="sng" dirty="0">
                      <a:solidFill>
                        <a:prstClr val="white"/>
                      </a:solidFill>
                      <a:latin typeface="Book Antiqua" panose="02040602050305030304" pitchFamily="18" charset="0"/>
                    </a:rPr>
                    <a:t>37</a:t>
                  </a:r>
                </a:p>
                <a:p>
                  <a:pPr algn="ctr"/>
                  <a:r>
                    <a:rPr lang="en-GB" sz="1200" dirty="0">
                      <a:solidFill>
                        <a:prstClr val="white"/>
                      </a:solidFill>
                      <a:latin typeface="Book Antiqua" panose="02040602050305030304" pitchFamily="18" charset="0"/>
                    </a:rPr>
                    <a:t>43</a:t>
                  </a:r>
                </a:p>
              </p:txBody>
            </p:sp>
            <p:sp>
              <p:nvSpPr>
                <p:cNvPr id="69" name="TextBox 68"/>
                <p:cNvSpPr txBox="1"/>
                <p:nvPr userDrawn="1"/>
              </p:nvSpPr>
              <p:spPr>
                <a:xfrm>
                  <a:off x="4366293" y="4060669"/>
                  <a:ext cx="34557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u="sng" dirty="0">
                      <a:solidFill>
                        <a:srgbClr val="000000"/>
                      </a:solidFill>
                      <a:latin typeface="Book Antiqua" panose="02040602050305030304" pitchFamily="18" charset="0"/>
                    </a:rPr>
                    <a:t>5</a:t>
                  </a:r>
                </a:p>
                <a:p>
                  <a:pPr algn="ctr"/>
                  <a:r>
                    <a:rPr lang="en-GB" sz="1200" dirty="0">
                      <a:solidFill>
                        <a:srgbClr val="000000"/>
                      </a:solidFill>
                      <a:latin typeface="Book Antiqua" panose="02040602050305030304" pitchFamily="18" charset="0"/>
                    </a:rPr>
                    <a:t>8</a:t>
                  </a:r>
                </a:p>
              </p:txBody>
            </p:sp>
            <p:sp>
              <p:nvSpPr>
                <p:cNvPr id="70" name="TextBox 69"/>
                <p:cNvSpPr txBox="1"/>
                <p:nvPr userDrawn="1"/>
              </p:nvSpPr>
              <p:spPr>
                <a:xfrm>
                  <a:off x="6786809" y="4060669"/>
                  <a:ext cx="432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u="sng" dirty="0">
                      <a:solidFill>
                        <a:prstClr val="white"/>
                      </a:solidFill>
                      <a:latin typeface="Book Antiqua" panose="02040602050305030304" pitchFamily="18" charset="0"/>
                    </a:rPr>
                    <a:t>26</a:t>
                  </a:r>
                </a:p>
                <a:p>
                  <a:pPr algn="ctr"/>
                  <a:r>
                    <a:rPr lang="en-GB" sz="1200" dirty="0">
                      <a:solidFill>
                        <a:prstClr val="white"/>
                      </a:solidFill>
                      <a:latin typeface="Book Antiqua" panose="02040602050305030304" pitchFamily="18" charset="0"/>
                    </a:rPr>
                    <a:t>33</a:t>
                  </a:r>
                </a:p>
              </p:txBody>
            </p:sp>
            <p:sp>
              <p:nvSpPr>
                <p:cNvPr id="71" name="TextBox 70"/>
                <p:cNvSpPr txBox="1"/>
                <p:nvPr userDrawn="1"/>
              </p:nvSpPr>
              <p:spPr>
                <a:xfrm>
                  <a:off x="7252378" y="4060669"/>
                  <a:ext cx="345576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u="sng" dirty="0">
                      <a:solidFill>
                        <a:prstClr val="white"/>
                      </a:solidFill>
                      <a:latin typeface="Book Antiqua" panose="02040602050305030304" pitchFamily="18" charset="0"/>
                    </a:rPr>
                    <a:t>15</a:t>
                  </a:r>
                </a:p>
                <a:p>
                  <a:pPr algn="ctr"/>
                  <a:r>
                    <a:rPr lang="en-GB" sz="1200" dirty="0">
                      <a:solidFill>
                        <a:prstClr val="white"/>
                      </a:solidFill>
                      <a:latin typeface="Book Antiqua" panose="02040602050305030304" pitchFamily="18" charset="0"/>
                    </a:rPr>
                    <a:t>17</a:t>
                  </a:r>
                </a:p>
                <a:p>
                  <a:pPr algn="ctr"/>
                  <a:endParaRPr lang="en-GB" sz="1200" dirty="0">
                    <a:solidFill>
                      <a:prstClr val="white"/>
                    </a:solidFill>
                    <a:latin typeface="Book Antiqua" panose="02040602050305030304" pitchFamily="18" charset="0"/>
                  </a:endParaRPr>
                </a:p>
              </p:txBody>
            </p:sp>
            <p:sp>
              <p:nvSpPr>
                <p:cNvPr id="72" name="TextBox 71"/>
                <p:cNvSpPr txBox="1"/>
                <p:nvPr userDrawn="1"/>
              </p:nvSpPr>
              <p:spPr>
                <a:xfrm>
                  <a:off x="7751363" y="4060669"/>
                  <a:ext cx="34557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u="sng" dirty="0">
                      <a:solidFill>
                        <a:srgbClr val="000000"/>
                      </a:solidFill>
                      <a:latin typeface="Book Antiqua" panose="02040602050305030304" pitchFamily="18" charset="0"/>
                    </a:rPr>
                    <a:t>1</a:t>
                  </a:r>
                </a:p>
                <a:p>
                  <a:pPr algn="ctr"/>
                  <a:r>
                    <a:rPr lang="en-GB" sz="1200" dirty="0">
                      <a:solidFill>
                        <a:srgbClr val="000000"/>
                      </a:solidFill>
                      <a:latin typeface="Book Antiqua" panose="02040602050305030304" pitchFamily="18" charset="0"/>
                    </a:rPr>
                    <a:t>1</a:t>
                  </a:r>
                </a:p>
              </p:txBody>
            </p:sp>
            <p:sp>
              <p:nvSpPr>
                <p:cNvPr id="73" name="TextBox 72"/>
                <p:cNvSpPr txBox="1"/>
                <p:nvPr userDrawn="1"/>
              </p:nvSpPr>
              <p:spPr>
                <a:xfrm>
                  <a:off x="8697672" y="4060669"/>
                  <a:ext cx="34557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u="sng" dirty="0">
                      <a:solidFill>
                        <a:prstClr val="white"/>
                      </a:solidFill>
                      <a:latin typeface="Book Antiqua" panose="02040602050305030304" pitchFamily="18" charset="0"/>
                    </a:rPr>
                    <a:t>37</a:t>
                  </a:r>
                </a:p>
                <a:p>
                  <a:pPr algn="ctr"/>
                  <a:r>
                    <a:rPr lang="en-GB" sz="1200" dirty="0">
                      <a:solidFill>
                        <a:prstClr val="white"/>
                      </a:solidFill>
                      <a:latin typeface="Book Antiqua" panose="02040602050305030304" pitchFamily="18" charset="0"/>
                    </a:rPr>
                    <a:t>44</a:t>
                  </a:r>
                </a:p>
              </p:txBody>
            </p:sp>
            <p:sp>
              <p:nvSpPr>
                <p:cNvPr id="74" name="TextBox 73"/>
                <p:cNvSpPr txBox="1"/>
                <p:nvPr userDrawn="1"/>
              </p:nvSpPr>
              <p:spPr>
                <a:xfrm>
                  <a:off x="9089782" y="4060669"/>
                  <a:ext cx="4320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u="sng" dirty="0">
                      <a:solidFill>
                        <a:srgbClr val="000000"/>
                      </a:solidFill>
                      <a:latin typeface="Book Antiqua" panose="02040602050305030304" pitchFamily="18" charset="0"/>
                    </a:rPr>
                    <a:t>5</a:t>
                  </a:r>
                </a:p>
                <a:p>
                  <a:pPr algn="ctr"/>
                  <a:r>
                    <a:rPr lang="en-GB" sz="1200" dirty="0">
                      <a:solidFill>
                        <a:srgbClr val="000000"/>
                      </a:solidFill>
                      <a:latin typeface="Book Antiqua" panose="02040602050305030304" pitchFamily="18" charset="0"/>
                    </a:rPr>
                    <a:t>7</a:t>
                  </a:r>
                </a:p>
              </p:txBody>
            </p:sp>
            <p:sp>
              <p:nvSpPr>
                <p:cNvPr id="75" name="TextBox 74"/>
                <p:cNvSpPr txBox="1"/>
                <p:nvPr userDrawn="1"/>
              </p:nvSpPr>
              <p:spPr>
                <a:xfrm>
                  <a:off x="5373124" y="4060672"/>
                  <a:ext cx="34557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u="sng" dirty="0">
                      <a:solidFill>
                        <a:prstClr val="white"/>
                      </a:solidFill>
                      <a:latin typeface="Book Antiqua" panose="02040602050305030304" pitchFamily="18" charset="0"/>
                    </a:rPr>
                    <a:t>19</a:t>
                  </a:r>
                </a:p>
                <a:p>
                  <a:pPr algn="ctr"/>
                  <a:r>
                    <a:rPr lang="en-GB" sz="1200" dirty="0">
                      <a:solidFill>
                        <a:prstClr val="white"/>
                      </a:solidFill>
                      <a:latin typeface="Book Antiqua" panose="02040602050305030304" pitchFamily="18" charset="0"/>
                    </a:rPr>
                    <a:t>20</a:t>
                  </a:r>
                </a:p>
              </p:txBody>
            </p:sp>
            <p:sp>
              <p:nvSpPr>
                <p:cNvPr id="76" name="TextBox 75"/>
                <p:cNvSpPr txBox="1"/>
                <p:nvPr userDrawn="1"/>
              </p:nvSpPr>
              <p:spPr>
                <a:xfrm>
                  <a:off x="5807446" y="4060672"/>
                  <a:ext cx="34557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u="sng" dirty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23</a:t>
                  </a:r>
                </a:p>
                <a:p>
                  <a:pPr algn="ctr"/>
                  <a:r>
                    <a:rPr lang="en-GB" sz="1200" dirty="0">
                      <a:solidFill>
                        <a:schemeClr val="tx2"/>
                      </a:solidFill>
                      <a:latin typeface="Book Antiqua" panose="02040602050305030304" pitchFamily="18" charset="0"/>
                    </a:rPr>
                    <a:t>31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967671321"/>
      </p:ext>
    </p:extLst>
  </p:cSld>
  <p:clrMapOvr>
    <a:masterClrMapping/>
  </p:clrMapOvr>
</p:sld>
</file>

<file path=ppt/theme/theme1.xml><?xml version="1.0" encoding="utf-8"?>
<a:theme xmlns:a="http://schemas.openxmlformats.org/drawingml/2006/main" name="EASL 2012">
  <a:themeElements>
    <a:clrScheme name="BMS_AASLD">
      <a:dk1>
        <a:srgbClr val="003399"/>
      </a:dk1>
      <a:lt1>
        <a:sysClr val="window" lastClr="FFFFFF"/>
      </a:lt1>
      <a:dk2>
        <a:srgbClr val="000000"/>
      </a:dk2>
      <a:lt2>
        <a:srgbClr val="EEECE1"/>
      </a:lt2>
      <a:accent1>
        <a:srgbClr val="003399"/>
      </a:accent1>
      <a:accent2>
        <a:srgbClr val="4F81BD"/>
      </a:accent2>
      <a:accent3>
        <a:srgbClr val="9BBB59"/>
      </a:accent3>
      <a:accent4>
        <a:srgbClr val="C0504D"/>
      </a:accent4>
      <a:accent5>
        <a:srgbClr val="8064A2"/>
      </a:accent5>
      <a:accent6>
        <a:srgbClr val="FFC000"/>
      </a:accent6>
      <a:hlink>
        <a:srgbClr val="4BACC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4092</TotalTime>
  <Words>158</Words>
  <Application>Microsoft Office PowerPoint</Application>
  <PresentationFormat>Widescreen</PresentationFormat>
  <Paragraphs>102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宋体</vt:lpstr>
      <vt:lpstr>Arial</vt:lpstr>
      <vt:lpstr>Book Antiqua</vt:lpstr>
      <vt:lpstr>Calibri</vt:lpstr>
      <vt:lpstr>Times New Roman</vt:lpstr>
      <vt:lpstr>EASL 2012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SVR12 in the placebo-deferred DUAL Treatment Arm</dc:title>
  <dc:creator>lenovo</dc:creator>
  <cp:lastModifiedBy>Inderjit Chhatwal</cp:lastModifiedBy>
  <cp:revision>84</cp:revision>
  <dcterms:created xsi:type="dcterms:W3CDTF">2017-06-13T21:18:18Z</dcterms:created>
  <dcterms:modified xsi:type="dcterms:W3CDTF">2018-02-09T16:34:17Z</dcterms:modified>
</cp:coreProperties>
</file>