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7" r:id="rId3"/>
    <p:sldId id="260" r:id="rId4"/>
    <p:sldId id="258" r:id="rId5"/>
    <p:sldId id="261"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am Finlay" userId="015f0cfb843e8495" providerId="LiveId" clId="{98FCC9C0-7259-4260-887C-B497557716BC}"/>
    <pc:docChg chg="undo custSel modSld">
      <pc:chgData name="Liam Finlay" userId="015f0cfb843e8495" providerId="LiveId" clId="{98FCC9C0-7259-4260-887C-B497557716BC}" dt="2021-07-22T01:35:02.957" v="58" actId="114"/>
      <pc:docMkLst>
        <pc:docMk/>
      </pc:docMkLst>
      <pc:sldChg chg="modSp mod">
        <pc:chgData name="Liam Finlay" userId="015f0cfb843e8495" providerId="LiveId" clId="{98FCC9C0-7259-4260-887C-B497557716BC}" dt="2021-07-22T01:35:02.957" v="58" actId="114"/>
        <pc:sldMkLst>
          <pc:docMk/>
          <pc:sldMk cId="3735824250" sldId="256"/>
        </pc:sldMkLst>
        <pc:spChg chg="mod">
          <ac:chgData name="Liam Finlay" userId="015f0cfb843e8495" providerId="LiveId" clId="{98FCC9C0-7259-4260-887C-B497557716BC}" dt="2021-07-22T01:33:45.197" v="13" actId="20577"/>
          <ac:spMkLst>
            <pc:docMk/>
            <pc:sldMk cId="3735824250" sldId="256"/>
            <ac:spMk id="8" creationId="{C1E6F030-C448-4E4E-B1AE-ACE6D50D0913}"/>
          </ac:spMkLst>
        </pc:spChg>
        <pc:spChg chg="mod">
          <ac:chgData name="Liam Finlay" userId="015f0cfb843e8495" providerId="LiveId" clId="{98FCC9C0-7259-4260-887C-B497557716BC}" dt="2021-07-22T01:34:24.512" v="49" actId="114"/>
          <ac:spMkLst>
            <pc:docMk/>
            <pc:sldMk cId="3735824250" sldId="256"/>
            <ac:spMk id="17" creationId="{458F3DAB-08F7-4729-B5E9-3068E3039AF2}"/>
          </ac:spMkLst>
        </pc:spChg>
        <pc:spChg chg="mod">
          <ac:chgData name="Liam Finlay" userId="015f0cfb843e8495" providerId="LiveId" clId="{98FCC9C0-7259-4260-887C-B497557716BC}" dt="2021-07-22T01:33:59.608" v="47" actId="20577"/>
          <ac:spMkLst>
            <pc:docMk/>
            <pc:sldMk cId="3735824250" sldId="256"/>
            <ac:spMk id="30" creationId="{30E2A37E-5758-4C36-83A7-8884EB061CA7}"/>
          </ac:spMkLst>
        </pc:spChg>
        <pc:spChg chg="mod">
          <ac:chgData name="Liam Finlay" userId="015f0cfb843e8495" providerId="LiveId" clId="{98FCC9C0-7259-4260-887C-B497557716BC}" dt="2021-07-22T01:32:56.508" v="7" actId="114"/>
          <ac:spMkLst>
            <pc:docMk/>
            <pc:sldMk cId="3735824250" sldId="256"/>
            <ac:spMk id="33" creationId="{2F97345B-9A62-4BAA-BBAD-530DE3394966}"/>
          </ac:spMkLst>
        </pc:spChg>
        <pc:spChg chg="mod">
          <ac:chgData name="Liam Finlay" userId="015f0cfb843e8495" providerId="LiveId" clId="{98FCC9C0-7259-4260-887C-B497557716BC}" dt="2021-07-22T01:34:19.872" v="48" actId="114"/>
          <ac:spMkLst>
            <pc:docMk/>
            <pc:sldMk cId="3735824250" sldId="256"/>
            <ac:spMk id="44" creationId="{9BFE5D23-1435-4E63-9CDD-DC711410E3D2}"/>
          </ac:spMkLst>
        </pc:spChg>
        <pc:spChg chg="mod">
          <ac:chgData name="Liam Finlay" userId="015f0cfb843e8495" providerId="LiveId" clId="{98FCC9C0-7259-4260-887C-B497557716BC}" dt="2021-07-22T01:32:31.025" v="0" actId="114"/>
          <ac:spMkLst>
            <pc:docMk/>
            <pc:sldMk cId="3735824250" sldId="256"/>
            <ac:spMk id="45" creationId="{DB02D76B-52C4-4713-8150-3B241880662E}"/>
          </ac:spMkLst>
        </pc:spChg>
        <pc:spChg chg="mod">
          <ac:chgData name="Liam Finlay" userId="015f0cfb843e8495" providerId="LiveId" clId="{98FCC9C0-7259-4260-887C-B497557716BC}" dt="2021-07-22T01:34:33.520" v="50" actId="114"/>
          <ac:spMkLst>
            <pc:docMk/>
            <pc:sldMk cId="3735824250" sldId="256"/>
            <ac:spMk id="48" creationId="{46DB0C46-F8FB-423F-B7B6-0A1B02EB97FA}"/>
          </ac:spMkLst>
        </pc:spChg>
        <pc:spChg chg="mod">
          <ac:chgData name="Liam Finlay" userId="015f0cfb843e8495" providerId="LiveId" clId="{98FCC9C0-7259-4260-887C-B497557716BC}" dt="2021-07-22T01:34:36.844" v="51" actId="114"/>
          <ac:spMkLst>
            <pc:docMk/>
            <pc:sldMk cId="3735824250" sldId="256"/>
            <ac:spMk id="49" creationId="{5A34C02C-BE8F-4474-A1A4-37BBD8FE949A}"/>
          </ac:spMkLst>
        </pc:spChg>
        <pc:spChg chg="mod">
          <ac:chgData name="Liam Finlay" userId="015f0cfb843e8495" providerId="LiveId" clId="{98FCC9C0-7259-4260-887C-B497557716BC}" dt="2021-07-22T01:35:02.957" v="58" actId="114"/>
          <ac:spMkLst>
            <pc:docMk/>
            <pc:sldMk cId="3735824250" sldId="256"/>
            <ac:spMk id="60" creationId="{36C4909C-D310-4AF5-AFC6-C8677DB439CE}"/>
          </ac:spMkLst>
        </pc:spChg>
        <pc:spChg chg="mod">
          <ac:chgData name="Liam Finlay" userId="015f0cfb843e8495" providerId="LiveId" clId="{98FCC9C0-7259-4260-887C-B497557716BC}" dt="2021-07-22T01:34:41.092" v="52" actId="114"/>
          <ac:spMkLst>
            <pc:docMk/>
            <pc:sldMk cId="3735824250" sldId="256"/>
            <ac:spMk id="65" creationId="{D51F125C-58BC-4452-A9F9-4D6329F1748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3DE2FB-9116-45B9-9601-F03FF111E87A}" type="datetimeFigureOut">
              <a:rPr lang="en-AU" smtClean="0"/>
              <a:t>22/07/2021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CDBF66-BF63-4A34-8812-8EB9E656C1F2}" type="slidenum">
              <a:rPr lang="en-AU" smtClean="0"/>
              <a:t>‹#›</a:t>
            </a:fld>
            <a:endParaRPr lang="en-AU"/>
          </a:p>
        </p:txBody>
      </p:sp>
    </p:spTree>
    <p:extLst>
      <p:ext uri="{BB962C8B-B14F-4D97-AF65-F5344CB8AC3E}">
        <p14:creationId xmlns:p14="http://schemas.microsoft.com/office/powerpoint/2010/main" val="2593917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dirty="0">
                <a:effectLst/>
                <a:latin typeface="Book Antiqua" panose="02040602050305030304" pitchFamily="18" charset="0"/>
                <a:ea typeface="Calibri" panose="020F0502020204030204" pitchFamily="34" charset="0"/>
                <a:cs typeface="Times New Roman" panose="02020603050405020304" pitchFamily="18" charset="0"/>
              </a:rPr>
              <a:t>Figure 1: PRISMA diagram summarising included studies.</a:t>
            </a:r>
            <a:r>
              <a:rPr lang="en-AU" sz="1800" b="0" dirty="0">
                <a:effectLst/>
                <a:latin typeface="Book Antiqua" panose="02040602050305030304" pitchFamily="18" charset="0"/>
                <a:ea typeface="Calibri" panose="020F0502020204030204" pitchFamily="34" charset="0"/>
                <a:cs typeface="Times New Roman" panose="02020603050405020304" pitchFamily="18" charset="0"/>
              </a:rPr>
              <a:t> Further characteristics of each study are available in Table 1. </a:t>
            </a: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5CDBF66-BF63-4A34-8812-8EB9E656C1F2}" type="slidenum">
              <a:rPr lang="en-AU" smtClean="0"/>
              <a:t>1</a:t>
            </a:fld>
            <a:endParaRPr lang="en-AU"/>
          </a:p>
        </p:txBody>
      </p:sp>
    </p:spTree>
    <p:extLst>
      <p:ext uri="{BB962C8B-B14F-4D97-AF65-F5344CB8AC3E}">
        <p14:creationId xmlns:p14="http://schemas.microsoft.com/office/powerpoint/2010/main" val="2650314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Decomposable figure available on next slide</a:t>
            </a:r>
          </a:p>
        </p:txBody>
      </p:sp>
      <p:sp>
        <p:nvSpPr>
          <p:cNvPr id="4" name="Slide Number Placeholder 3"/>
          <p:cNvSpPr>
            <a:spLocks noGrp="1"/>
          </p:cNvSpPr>
          <p:nvPr>
            <p:ph type="sldNum" sz="quarter" idx="5"/>
          </p:nvPr>
        </p:nvSpPr>
        <p:spPr/>
        <p:txBody>
          <a:bodyPr/>
          <a:lstStyle/>
          <a:p>
            <a:fld id="{45CDBF66-BF63-4A34-8812-8EB9E656C1F2}" type="slidenum">
              <a:rPr lang="en-AU" smtClean="0"/>
              <a:t>2</a:t>
            </a:fld>
            <a:endParaRPr lang="en-AU"/>
          </a:p>
        </p:txBody>
      </p:sp>
    </p:spTree>
    <p:extLst>
      <p:ext uri="{BB962C8B-B14F-4D97-AF65-F5344CB8AC3E}">
        <p14:creationId xmlns:p14="http://schemas.microsoft.com/office/powerpoint/2010/main" val="4008329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All parts should be movable on this slide</a:t>
            </a:r>
          </a:p>
        </p:txBody>
      </p:sp>
      <p:sp>
        <p:nvSpPr>
          <p:cNvPr id="4" name="Slide Number Placeholder 3"/>
          <p:cNvSpPr>
            <a:spLocks noGrp="1"/>
          </p:cNvSpPr>
          <p:nvPr>
            <p:ph type="sldNum" sz="quarter" idx="5"/>
          </p:nvPr>
        </p:nvSpPr>
        <p:spPr/>
        <p:txBody>
          <a:bodyPr/>
          <a:lstStyle/>
          <a:p>
            <a:fld id="{45CDBF66-BF63-4A34-8812-8EB9E656C1F2}" type="slidenum">
              <a:rPr lang="en-AU" smtClean="0"/>
              <a:t>3</a:t>
            </a:fld>
            <a:endParaRPr lang="en-AU"/>
          </a:p>
        </p:txBody>
      </p:sp>
    </p:spTree>
    <p:extLst>
      <p:ext uri="{BB962C8B-B14F-4D97-AF65-F5344CB8AC3E}">
        <p14:creationId xmlns:p14="http://schemas.microsoft.com/office/powerpoint/2010/main" val="4240858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Decomposable figure on next slide</a:t>
            </a:r>
          </a:p>
        </p:txBody>
      </p:sp>
      <p:sp>
        <p:nvSpPr>
          <p:cNvPr id="4" name="Slide Number Placeholder 3"/>
          <p:cNvSpPr>
            <a:spLocks noGrp="1"/>
          </p:cNvSpPr>
          <p:nvPr>
            <p:ph type="sldNum" sz="quarter" idx="5"/>
          </p:nvPr>
        </p:nvSpPr>
        <p:spPr/>
        <p:txBody>
          <a:bodyPr/>
          <a:lstStyle/>
          <a:p>
            <a:fld id="{45CDBF66-BF63-4A34-8812-8EB9E656C1F2}" type="slidenum">
              <a:rPr lang="en-AU" smtClean="0"/>
              <a:t>4</a:t>
            </a:fld>
            <a:endParaRPr lang="en-AU"/>
          </a:p>
        </p:txBody>
      </p:sp>
    </p:spTree>
    <p:extLst>
      <p:ext uri="{BB962C8B-B14F-4D97-AF65-F5344CB8AC3E}">
        <p14:creationId xmlns:p14="http://schemas.microsoft.com/office/powerpoint/2010/main" val="1517229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00"/>
              </a:spcAft>
            </a:pPr>
            <a:r>
              <a:rPr lang="en-AU" sz="1200" b="1" dirty="0">
                <a:effectLst/>
                <a:latin typeface="Book Antiqua" panose="02040602050305030304" pitchFamily="18" charset="0"/>
                <a:ea typeface="Calibri" panose="020F0502020204030204" pitchFamily="34" charset="0"/>
                <a:cs typeface="Times New Roman" panose="02020603050405020304" pitchFamily="18" charset="0"/>
              </a:rPr>
              <a:t>Figure 3: Neutrophil extravasation and resultant immune dysfunction.</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200" dirty="0">
                <a:effectLst/>
                <a:latin typeface="Book Antiqua" panose="02040602050305030304" pitchFamily="18" charset="0"/>
                <a:ea typeface="Calibri" panose="020F0502020204030204" pitchFamily="34" charset="0"/>
                <a:cs typeface="Times New Roman" panose="02020603050405020304" pitchFamily="18" charset="0"/>
              </a:rPr>
              <a:t>Tissue damage caused by injury leads to DAMP, catecholamine and corticosteroid release, which result in neutrophil egress from the bone marrow, as well as increased production through emergency granulopoiesis. This leads to a circulating neutrophilia and altered phenotypes of circulating neutrophils as discussed in text. It is hypothesised that hyperinflammatory cells expressing high levels of adhesion markers transmigrate into the demarginated pool in the lungs, spleen, liver and other end organs, where they may cause further inflammation through </a:t>
            </a:r>
            <a:r>
              <a:rPr lang="en-AU" sz="1200" dirty="0" err="1">
                <a:effectLst/>
                <a:latin typeface="Book Antiqua" panose="02040602050305030304" pitchFamily="18" charset="0"/>
                <a:ea typeface="Calibri" panose="020F0502020204030204" pitchFamily="34" charset="0"/>
                <a:cs typeface="Times New Roman" panose="02020603050405020304" pitchFamily="18" charset="0"/>
              </a:rPr>
              <a:t>NETosis</a:t>
            </a:r>
            <a:r>
              <a:rPr lang="en-AU" sz="1200" dirty="0">
                <a:effectLst/>
                <a:latin typeface="Book Antiqua" panose="02040602050305030304" pitchFamily="18" charset="0"/>
                <a:ea typeface="Calibri" panose="020F0502020204030204" pitchFamily="34" charset="0"/>
                <a:cs typeface="Times New Roman" panose="02020603050405020304" pitchFamily="18" charset="0"/>
              </a:rPr>
              <a:t>, degranulation and phagocytosis, leading to organ dysfunction. The loss of these highly inflammatory cells from the circulation leads to remaining neutrophils being dysfunctional, predisposing the individual to immune failure and secondary infection.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200" dirty="0">
                <a:effectLst/>
                <a:latin typeface="Book Antiqua" panose="02040602050305030304" pitchFamily="18" charset="0"/>
                <a:ea typeface="Calibri" panose="020F0502020204030204" pitchFamily="34" charset="0"/>
                <a:cs typeface="Times New Roman" panose="02020603050405020304" pitchFamily="18" charset="0"/>
              </a:rPr>
              <a:t>Figure created with BioRender.com</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5CDBF66-BF63-4A34-8812-8EB9E656C1F2}" type="slidenum">
              <a:rPr lang="en-AU" smtClean="0"/>
              <a:t>5</a:t>
            </a:fld>
            <a:endParaRPr lang="en-AU"/>
          </a:p>
        </p:txBody>
      </p:sp>
    </p:spTree>
    <p:extLst>
      <p:ext uri="{BB962C8B-B14F-4D97-AF65-F5344CB8AC3E}">
        <p14:creationId xmlns:p14="http://schemas.microsoft.com/office/powerpoint/2010/main" val="1224227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B2A1D-C29E-A247-A9B4-08D36C05B6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AC6F09-CDCC-5F40-ACD0-B900703868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C70269-99BF-624E-86FB-20EE4EEA7C07}"/>
              </a:ext>
            </a:extLst>
          </p:cNvPr>
          <p:cNvSpPr>
            <a:spLocks noGrp="1"/>
          </p:cNvSpPr>
          <p:nvPr>
            <p:ph type="dt" sz="half" idx="10"/>
          </p:nvPr>
        </p:nvSpPr>
        <p:spPr/>
        <p:txBody>
          <a:bodyPr/>
          <a:lstStyle/>
          <a:p>
            <a:fld id="{D04FFEB5-5D58-F544-8537-99AC2257EE22}" type="datetimeFigureOut">
              <a:rPr lang="en-US" smtClean="0"/>
              <a:t>7/22/2021</a:t>
            </a:fld>
            <a:endParaRPr lang="en-US"/>
          </a:p>
        </p:txBody>
      </p:sp>
      <p:sp>
        <p:nvSpPr>
          <p:cNvPr id="5" name="Footer Placeholder 4">
            <a:extLst>
              <a:ext uri="{FF2B5EF4-FFF2-40B4-BE49-F238E27FC236}">
                <a16:creationId xmlns:a16="http://schemas.microsoft.com/office/drawing/2014/main" id="{EA3A53DC-0F51-8246-8746-5C8692D0AC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2519D0-FB3F-0640-A870-F514A50F0B37}"/>
              </a:ext>
            </a:extLst>
          </p:cNvPr>
          <p:cNvSpPr>
            <a:spLocks noGrp="1"/>
          </p:cNvSpPr>
          <p:nvPr>
            <p:ph type="sldNum" sz="quarter" idx="12"/>
          </p:nvPr>
        </p:nvSpPr>
        <p:spPr/>
        <p:txBody>
          <a:bodyPr/>
          <a:lstStyle/>
          <a:p>
            <a:fld id="{400F95DA-58D9-6F4A-8531-115A1DC47D40}" type="slidenum">
              <a:rPr lang="en-US" smtClean="0"/>
              <a:t>‹#›</a:t>
            </a:fld>
            <a:endParaRPr lang="en-US"/>
          </a:p>
        </p:txBody>
      </p:sp>
    </p:spTree>
    <p:extLst>
      <p:ext uri="{BB962C8B-B14F-4D97-AF65-F5344CB8AC3E}">
        <p14:creationId xmlns:p14="http://schemas.microsoft.com/office/powerpoint/2010/main" val="4145424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23001-073E-4242-AA92-54AD00D0F9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4BE0FA-4DEA-8142-A1A1-15F7DC18E1B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A94F5E-CC6D-AC44-8B04-8AEA69BB1682}"/>
              </a:ext>
            </a:extLst>
          </p:cNvPr>
          <p:cNvSpPr>
            <a:spLocks noGrp="1"/>
          </p:cNvSpPr>
          <p:nvPr>
            <p:ph type="dt" sz="half" idx="10"/>
          </p:nvPr>
        </p:nvSpPr>
        <p:spPr/>
        <p:txBody>
          <a:bodyPr/>
          <a:lstStyle/>
          <a:p>
            <a:fld id="{D04FFEB5-5D58-F544-8537-99AC2257EE22}" type="datetimeFigureOut">
              <a:rPr lang="en-US" smtClean="0"/>
              <a:t>7/22/2021</a:t>
            </a:fld>
            <a:endParaRPr lang="en-US"/>
          </a:p>
        </p:txBody>
      </p:sp>
      <p:sp>
        <p:nvSpPr>
          <p:cNvPr id="5" name="Footer Placeholder 4">
            <a:extLst>
              <a:ext uri="{FF2B5EF4-FFF2-40B4-BE49-F238E27FC236}">
                <a16:creationId xmlns:a16="http://schemas.microsoft.com/office/drawing/2014/main" id="{F141DBF3-9DDA-6A47-A09E-967ABE8228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940167-66B9-294E-8529-F1BB0654CA85}"/>
              </a:ext>
            </a:extLst>
          </p:cNvPr>
          <p:cNvSpPr>
            <a:spLocks noGrp="1"/>
          </p:cNvSpPr>
          <p:nvPr>
            <p:ph type="sldNum" sz="quarter" idx="12"/>
          </p:nvPr>
        </p:nvSpPr>
        <p:spPr/>
        <p:txBody>
          <a:bodyPr/>
          <a:lstStyle/>
          <a:p>
            <a:fld id="{400F95DA-58D9-6F4A-8531-115A1DC47D40}" type="slidenum">
              <a:rPr lang="en-US" smtClean="0"/>
              <a:t>‹#›</a:t>
            </a:fld>
            <a:endParaRPr lang="en-US"/>
          </a:p>
        </p:txBody>
      </p:sp>
    </p:spTree>
    <p:extLst>
      <p:ext uri="{BB962C8B-B14F-4D97-AF65-F5344CB8AC3E}">
        <p14:creationId xmlns:p14="http://schemas.microsoft.com/office/powerpoint/2010/main" val="216800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61E0CB-4E83-F744-8F4F-5A1A8E25C2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C4C46C-AA87-064B-AF53-B9627599210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28096C-F026-BB4C-98E6-98FD228FC602}"/>
              </a:ext>
            </a:extLst>
          </p:cNvPr>
          <p:cNvSpPr>
            <a:spLocks noGrp="1"/>
          </p:cNvSpPr>
          <p:nvPr>
            <p:ph type="dt" sz="half" idx="10"/>
          </p:nvPr>
        </p:nvSpPr>
        <p:spPr/>
        <p:txBody>
          <a:bodyPr/>
          <a:lstStyle/>
          <a:p>
            <a:fld id="{D04FFEB5-5D58-F544-8537-99AC2257EE22}" type="datetimeFigureOut">
              <a:rPr lang="en-US" smtClean="0"/>
              <a:t>7/22/2021</a:t>
            </a:fld>
            <a:endParaRPr lang="en-US"/>
          </a:p>
        </p:txBody>
      </p:sp>
      <p:sp>
        <p:nvSpPr>
          <p:cNvPr id="5" name="Footer Placeholder 4">
            <a:extLst>
              <a:ext uri="{FF2B5EF4-FFF2-40B4-BE49-F238E27FC236}">
                <a16:creationId xmlns:a16="http://schemas.microsoft.com/office/drawing/2014/main" id="{7A74CC3C-3DC0-D442-A218-A7E07760F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3001B8-B35F-B84B-A091-1631150FDDDF}"/>
              </a:ext>
            </a:extLst>
          </p:cNvPr>
          <p:cNvSpPr>
            <a:spLocks noGrp="1"/>
          </p:cNvSpPr>
          <p:nvPr>
            <p:ph type="sldNum" sz="quarter" idx="12"/>
          </p:nvPr>
        </p:nvSpPr>
        <p:spPr/>
        <p:txBody>
          <a:bodyPr/>
          <a:lstStyle/>
          <a:p>
            <a:fld id="{400F95DA-58D9-6F4A-8531-115A1DC47D40}" type="slidenum">
              <a:rPr lang="en-US" smtClean="0"/>
              <a:t>‹#›</a:t>
            </a:fld>
            <a:endParaRPr lang="en-US"/>
          </a:p>
        </p:txBody>
      </p:sp>
    </p:spTree>
    <p:extLst>
      <p:ext uri="{BB962C8B-B14F-4D97-AF65-F5344CB8AC3E}">
        <p14:creationId xmlns:p14="http://schemas.microsoft.com/office/powerpoint/2010/main" val="3478142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63EE0-54E1-A241-A6F6-3F2E63DB31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F78D37-74A7-8441-AB98-7E4DFFE7DFF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9D8E2D-19B9-B049-B2D0-19342728037C}"/>
              </a:ext>
            </a:extLst>
          </p:cNvPr>
          <p:cNvSpPr>
            <a:spLocks noGrp="1"/>
          </p:cNvSpPr>
          <p:nvPr>
            <p:ph type="dt" sz="half" idx="10"/>
          </p:nvPr>
        </p:nvSpPr>
        <p:spPr/>
        <p:txBody>
          <a:bodyPr/>
          <a:lstStyle/>
          <a:p>
            <a:fld id="{D04FFEB5-5D58-F544-8537-99AC2257EE22}" type="datetimeFigureOut">
              <a:rPr lang="en-US" smtClean="0"/>
              <a:t>7/22/2021</a:t>
            </a:fld>
            <a:endParaRPr lang="en-US"/>
          </a:p>
        </p:txBody>
      </p:sp>
      <p:sp>
        <p:nvSpPr>
          <p:cNvPr id="5" name="Footer Placeholder 4">
            <a:extLst>
              <a:ext uri="{FF2B5EF4-FFF2-40B4-BE49-F238E27FC236}">
                <a16:creationId xmlns:a16="http://schemas.microsoft.com/office/drawing/2014/main" id="{DFBCB652-3B5E-9144-BFCE-1B97FF538F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ACDDDD-A7A0-8941-AF42-164A50164493}"/>
              </a:ext>
            </a:extLst>
          </p:cNvPr>
          <p:cNvSpPr>
            <a:spLocks noGrp="1"/>
          </p:cNvSpPr>
          <p:nvPr>
            <p:ph type="sldNum" sz="quarter" idx="12"/>
          </p:nvPr>
        </p:nvSpPr>
        <p:spPr/>
        <p:txBody>
          <a:bodyPr/>
          <a:lstStyle/>
          <a:p>
            <a:fld id="{400F95DA-58D9-6F4A-8531-115A1DC47D40}" type="slidenum">
              <a:rPr lang="en-US" smtClean="0"/>
              <a:t>‹#›</a:t>
            </a:fld>
            <a:endParaRPr lang="en-US"/>
          </a:p>
        </p:txBody>
      </p:sp>
    </p:spTree>
    <p:extLst>
      <p:ext uri="{BB962C8B-B14F-4D97-AF65-F5344CB8AC3E}">
        <p14:creationId xmlns:p14="http://schemas.microsoft.com/office/powerpoint/2010/main" val="1040812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DF817-E61A-AA41-9A65-46104181C9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8AE692-554F-4643-B79E-3AD589252E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0482AEB-EF8F-F84B-8F29-BBD6FA07E352}"/>
              </a:ext>
            </a:extLst>
          </p:cNvPr>
          <p:cNvSpPr>
            <a:spLocks noGrp="1"/>
          </p:cNvSpPr>
          <p:nvPr>
            <p:ph type="dt" sz="half" idx="10"/>
          </p:nvPr>
        </p:nvSpPr>
        <p:spPr/>
        <p:txBody>
          <a:bodyPr/>
          <a:lstStyle/>
          <a:p>
            <a:fld id="{D04FFEB5-5D58-F544-8537-99AC2257EE22}" type="datetimeFigureOut">
              <a:rPr lang="en-US" smtClean="0"/>
              <a:t>7/22/2021</a:t>
            </a:fld>
            <a:endParaRPr lang="en-US"/>
          </a:p>
        </p:txBody>
      </p:sp>
      <p:sp>
        <p:nvSpPr>
          <p:cNvPr id="5" name="Footer Placeholder 4">
            <a:extLst>
              <a:ext uri="{FF2B5EF4-FFF2-40B4-BE49-F238E27FC236}">
                <a16:creationId xmlns:a16="http://schemas.microsoft.com/office/drawing/2014/main" id="{1F92BA2D-AC45-7A49-87C8-13FC2F49BB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394C7A-ED1B-914A-B42F-7630D5233C30}"/>
              </a:ext>
            </a:extLst>
          </p:cNvPr>
          <p:cNvSpPr>
            <a:spLocks noGrp="1"/>
          </p:cNvSpPr>
          <p:nvPr>
            <p:ph type="sldNum" sz="quarter" idx="12"/>
          </p:nvPr>
        </p:nvSpPr>
        <p:spPr/>
        <p:txBody>
          <a:bodyPr/>
          <a:lstStyle/>
          <a:p>
            <a:fld id="{400F95DA-58D9-6F4A-8531-115A1DC47D40}" type="slidenum">
              <a:rPr lang="en-US" smtClean="0"/>
              <a:t>‹#›</a:t>
            </a:fld>
            <a:endParaRPr lang="en-US"/>
          </a:p>
        </p:txBody>
      </p:sp>
    </p:spTree>
    <p:extLst>
      <p:ext uri="{BB962C8B-B14F-4D97-AF65-F5344CB8AC3E}">
        <p14:creationId xmlns:p14="http://schemas.microsoft.com/office/powerpoint/2010/main" val="426041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7D355-F139-6240-B1A1-E99089AF80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3634E9-FF02-524A-A604-F94412502AD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3143F5-EAF9-4245-BA97-98AD8AD6B39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E40FC1-9DC4-5147-B29B-262B302F33CF}"/>
              </a:ext>
            </a:extLst>
          </p:cNvPr>
          <p:cNvSpPr>
            <a:spLocks noGrp="1"/>
          </p:cNvSpPr>
          <p:nvPr>
            <p:ph type="dt" sz="half" idx="10"/>
          </p:nvPr>
        </p:nvSpPr>
        <p:spPr/>
        <p:txBody>
          <a:bodyPr/>
          <a:lstStyle/>
          <a:p>
            <a:fld id="{D04FFEB5-5D58-F544-8537-99AC2257EE22}" type="datetimeFigureOut">
              <a:rPr lang="en-US" smtClean="0"/>
              <a:t>7/22/2021</a:t>
            </a:fld>
            <a:endParaRPr lang="en-US"/>
          </a:p>
        </p:txBody>
      </p:sp>
      <p:sp>
        <p:nvSpPr>
          <p:cNvPr id="6" name="Footer Placeholder 5">
            <a:extLst>
              <a:ext uri="{FF2B5EF4-FFF2-40B4-BE49-F238E27FC236}">
                <a16:creationId xmlns:a16="http://schemas.microsoft.com/office/drawing/2014/main" id="{976BF508-4D09-BD44-AA89-DB6CCCBE0E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E0D84A-4912-074E-B566-73C9D903CA41}"/>
              </a:ext>
            </a:extLst>
          </p:cNvPr>
          <p:cNvSpPr>
            <a:spLocks noGrp="1"/>
          </p:cNvSpPr>
          <p:nvPr>
            <p:ph type="sldNum" sz="quarter" idx="12"/>
          </p:nvPr>
        </p:nvSpPr>
        <p:spPr/>
        <p:txBody>
          <a:bodyPr/>
          <a:lstStyle/>
          <a:p>
            <a:fld id="{400F95DA-58D9-6F4A-8531-115A1DC47D40}" type="slidenum">
              <a:rPr lang="en-US" smtClean="0"/>
              <a:t>‹#›</a:t>
            </a:fld>
            <a:endParaRPr lang="en-US"/>
          </a:p>
        </p:txBody>
      </p:sp>
    </p:spTree>
    <p:extLst>
      <p:ext uri="{BB962C8B-B14F-4D97-AF65-F5344CB8AC3E}">
        <p14:creationId xmlns:p14="http://schemas.microsoft.com/office/powerpoint/2010/main" val="2702626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DF856-57A4-634F-AAB5-EAAD22B64B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C3A03C-D1DE-C64A-B38F-0FFBD7AD62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87F260C-DDAE-8948-A7FF-A0476049553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571F4F-DBBF-7B4E-8671-C36F1DB422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4F4D912-0CB8-5A4A-8F86-64C98F361CD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354FAF-3DD6-8C46-8FD3-EB544F19417F}"/>
              </a:ext>
            </a:extLst>
          </p:cNvPr>
          <p:cNvSpPr>
            <a:spLocks noGrp="1"/>
          </p:cNvSpPr>
          <p:nvPr>
            <p:ph type="dt" sz="half" idx="10"/>
          </p:nvPr>
        </p:nvSpPr>
        <p:spPr/>
        <p:txBody>
          <a:bodyPr/>
          <a:lstStyle/>
          <a:p>
            <a:fld id="{D04FFEB5-5D58-F544-8537-99AC2257EE22}" type="datetimeFigureOut">
              <a:rPr lang="en-US" smtClean="0"/>
              <a:t>7/22/2021</a:t>
            </a:fld>
            <a:endParaRPr lang="en-US"/>
          </a:p>
        </p:txBody>
      </p:sp>
      <p:sp>
        <p:nvSpPr>
          <p:cNvPr id="8" name="Footer Placeholder 7">
            <a:extLst>
              <a:ext uri="{FF2B5EF4-FFF2-40B4-BE49-F238E27FC236}">
                <a16:creationId xmlns:a16="http://schemas.microsoft.com/office/drawing/2014/main" id="{FE0375A1-C5F8-DB41-BCF1-8D33B8A432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346187-4D91-A440-8C24-8A74B9B10ED8}"/>
              </a:ext>
            </a:extLst>
          </p:cNvPr>
          <p:cNvSpPr>
            <a:spLocks noGrp="1"/>
          </p:cNvSpPr>
          <p:nvPr>
            <p:ph type="sldNum" sz="quarter" idx="12"/>
          </p:nvPr>
        </p:nvSpPr>
        <p:spPr/>
        <p:txBody>
          <a:bodyPr/>
          <a:lstStyle/>
          <a:p>
            <a:fld id="{400F95DA-58D9-6F4A-8531-115A1DC47D40}" type="slidenum">
              <a:rPr lang="en-US" smtClean="0"/>
              <a:t>‹#›</a:t>
            </a:fld>
            <a:endParaRPr lang="en-US"/>
          </a:p>
        </p:txBody>
      </p:sp>
    </p:spTree>
    <p:extLst>
      <p:ext uri="{BB962C8B-B14F-4D97-AF65-F5344CB8AC3E}">
        <p14:creationId xmlns:p14="http://schemas.microsoft.com/office/powerpoint/2010/main" val="1815501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CA4D0-920E-2040-A003-C306837392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867B6B-D1CA-1E47-AC09-548D5114C4A0}"/>
              </a:ext>
            </a:extLst>
          </p:cNvPr>
          <p:cNvSpPr>
            <a:spLocks noGrp="1"/>
          </p:cNvSpPr>
          <p:nvPr>
            <p:ph type="dt" sz="half" idx="10"/>
          </p:nvPr>
        </p:nvSpPr>
        <p:spPr/>
        <p:txBody>
          <a:bodyPr/>
          <a:lstStyle/>
          <a:p>
            <a:fld id="{D04FFEB5-5D58-F544-8537-99AC2257EE22}" type="datetimeFigureOut">
              <a:rPr lang="en-US" smtClean="0"/>
              <a:t>7/22/2021</a:t>
            </a:fld>
            <a:endParaRPr lang="en-US"/>
          </a:p>
        </p:txBody>
      </p:sp>
      <p:sp>
        <p:nvSpPr>
          <p:cNvPr id="4" name="Footer Placeholder 3">
            <a:extLst>
              <a:ext uri="{FF2B5EF4-FFF2-40B4-BE49-F238E27FC236}">
                <a16:creationId xmlns:a16="http://schemas.microsoft.com/office/drawing/2014/main" id="{FC93B039-4C14-5545-93F0-8032DD36EC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A488FA-9A03-9E4E-8630-C20495231374}"/>
              </a:ext>
            </a:extLst>
          </p:cNvPr>
          <p:cNvSpPr>
            <a:spLocks noGrp="1"/>
          </p:cNvSpPr>
          <p:nvPr>
            <p:ph type="sldNum" sz="quarter" idx="12"/>
          </p:nvPr>
        </p:nvSpPr>
        <p:spPr/>
        <p:txBody>
          <a:bodyPr/>
          <a:lstStyle/>
          <a:p>
            <a:fld id="{400F95DA-58D9-6F4A-8531-115A1DC47D40}" type="slidenum">
              <a:rPr lang="en-US" smtClean="0"/>
              <a:t>‹#›</a:t>
            </a:fld>
            <a:endParaRPr lang="en-US"/>
          </a:p>
        </p:txBody>
      </p:sp>
    </p:spTree>
    <p:extLst>
      <p:ext uri="{BB962C8B-B14F-4D97-AF65-F5344CB8AC3E}">
        <p14:creationId xmlns:p14="http://schemas.microsoft.com/office/powerpoint/2010/main" val="178914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5106FE-6466-B24F-BBB4-795B1729995D}"/>
              </a:ext>
            </a:extLst>
          </p:cNvPr>
          <p:cNvSpPr>
            <a:spLocks noGrp="1"/>
          </p:cNvSpPr>
          <p:nvPr>
            <p:ph type="dt" sz="half" idx="10"/>
          </p:nvPr>
        </p:nvSpPr>
        <p:spPr/>
        <p:txBody>
          <a:bodyPr/>
          <a:lstStyle/>
          <a:p>
            <a:fld id="{D04FFEB5-5D58-F544-8537-99AC2257EE22}" type="datetimeFigureOut">
              <a:rPr lang="en-US" smtClean="0"/>
              <a:t>7/22/2021</a:t>
            </a:fld>
            <a:endParaRPr lang="en-US"/>
          </a:p>
        </p:txBody>
      </p:sp>
      <p:sp>
        <p:nvSpPr>
          <p:cNvPr id="3" name="Footer Placeholder 2">
            <a:extLst>
              <a:ext uri="{FF2B5EF4-FFF2-40B4-BE49-F238E27FC236}">
                <a16:creationId xmlns:a16="http://schemas.microsoft.com/office/drawing/2014/main" id="{54308F96-477C-B842-90DB-318127AEC1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F9D5A7-0AD2-2B4F-9C2C-F33DD084FC25}"/>
              </a:ext>
            </a:extLst>
          </p:cNvPr>
          <p:cNvSpPr>
            <a:spLocks noGrp="1"/>
          </p:cNvSpPr>
          <p:nvPr>
            <p:ph type="sldNum" sz="quarter" idx="12"/>
          </p:nvPr>
        </p:nvSpPr>
        <p:spPr/>
        <p:txBody>
          <a:bodyPr/>
          <a:lstStyle/>
          <a:p>
            <a:fld id="{400F95DA-58D9-6F4A-8531-115A1DC47D40}" type="slidenum">
              <a:rPr lang="en-US" smtClean="0"/>
              <a:t>‹#›</a:t>
            </a:fld>
            <a:endParaRPr lang="en-US"/>
          </a:p>
        </p:txBody>
      </p:sp>
    </p:spTree>
    <p:extLst>
      <p:ext uri="{BB962C8B-B14F-4D97-AF65-F5344CB8AC3E}">
        <p14:creationId xmlns:p14="http://schemas.microsoft.com/office/powerpoint/2010/main" val="1280835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2C9EC-7824-1345-92CC-5F73946E8F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7AA2D7-F3AF-C545-B42B-92908ECDA5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D915AD-1489-9C47-9452-CFD3B14CD6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68B616-8988-0742-8C47-85EA0E3F939D}"/>
              </a:ext>
            </a:extLst>
          </p:cNvPr>
          <p:cNvSpPr>
            <a:spLocks noGrp="1"/>
          </p:cNvSpPr>
          <p:nvPr>
            <p:ph type="dt" sz="half" idx="10"/>
          </p:nvPr>
        </p:nvSpPr>
        <p:spPr/>
        <p:txBody>
          <a:bodyPr/>
          <a:lstStyle/>
          <a:p>
            <a:fld id="{D04FFEB5-5D58-F544-8537-99AC2257EE22}" type="datetimeFigureOut">
              <a:rPr lang="en-US" smtClean="0"/>
              <a:t>7/22/2021</a:t>
            </a:fld>
            <a:endParaRPr lang="en-US"/>
          </a:p>
        </p:txBody>
      </p:sp>
      <p:sp>
        <p:nvSpPr>
          <p:cNvPr id="6" name="Footer Placeholder 5">
            <a:extLst>
              <a:ext uri="{FF2B5EF4-FFF2-40B4-BE49-F238E27FC236}">
                <a16:creationId xmlns:a16="http://schemas.microsoft.com/office/drawing/2014/main" id="{43EE96CE-ABFE-A74B-A426-2FE3581C95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16ED8E-6AB0-BA4B-A6DF-4A24AC31911A}"/>
              </a:ext>
            </a:extLst>
          </p:cNvPr>
          <p:cNvSpPr>
            <a:spLocks noGrp="1"/>
          </p:cNvSpPr>
          <p:nvPr>
            <p:ph type="sldNum" sz="quarter" idx="12"/>
          </p:nvPr>
        </p:nvSpPr>
        <p:spPr/>
        <p:txBody>
          <a:bodyPr/>
          <a:lstStyle/>
          <a:p>
            <a:fld id="{400F95DA-58D9-6F4A-8531-115A1DC47D40}" type="slidenum">
              <a:rPr lang="en-US" smtClean="0"/>
              <a:t>‹#›</a:t>
            </a:fld>
            <a:endParaRPr lang="en-US"/>
          </a:p>
        </p:txBody>
      </p:sp>
    </p:spTree>
    <p:extLst>
      <p:ext uri="{BB962C8B-B14F-4D97-AF65-F5344CB8AC3E}">
        <p14:creationId xmlns:p14="http://schemas.microsoft.com/office/powerpoint/2010/main" val="2412818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74174-AF03-994D-802E-D193E7AFA8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839DEE-7F87-CA40-9964-BEB7671F58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809B31-A341-0F44-BE5F-45715C2E83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0160B04-909F-2A47-AD7A-75629E4B5627}"/>
              </a:ext>
            </a:extLst>
          </p:cNvPr>
          <p:cNvSpPr>
            <a:spLocks noGrp="1"/>
          </p:cNvSpPr>
          <p:nvPr>
            <p:ph type="dt" sz="half" idx="10"/>
          </p:nvPr>
        </p:nvSpPr>
        <p:spPr/>
        <p:txBody>
          <a:bodyPr/>
          <a:lstStyle/>
          <a:p>
            <a:fld id="{D04FFEB5-5D58-F544-8537-99AC2257EE22}" type="datetimeFigureOut">
              <a:rPr lang="en-US" smtClean="0"/>
              <a:t>7/22/2021</a:t>
            </a:fld>
            <a:endParaRPr lang="en-US"/>
          </a:p>
        </p:txBody>
      </p:sp>
      <p:sp>
        <p:nvSpPr>
          <p:cNvPr id="6" name="Footer Placeholder 5">
            <a:extLst>
              <a:ext uri="{FF2B5EF4-FFF2-40B4-BE49-F238E27FC236}">
                <a16:creationId xmlns:a16="http://schemas.microsoft.com/office/drawing/2014/main" id="{03D98378-52BF-F640-97CA-C25D7EE976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D79B47-66AB-3142-B83C-5D6338A751CA}"/>
              </a:ext>
            </a:extLst>
          </p:cNvPr>
          <p:cNvSpPr>
            <a:spLocks noGrp="1"/>
          </p:cNvSpPr>
          <p:nvPr>
            <p:ph type="sldNum" sz="quarter" idx="12"/>
          </p:nvPr>
        </p:nvSpPr>
        <p:spPr/>
        <p:txBody>
          <a:bodyPr/>
          <a:lstStyle/>
          <a:p>
            <a:fld id="{400F95DA-58D9-6F4A-8531-115A1DC47D40}" type="slidenum">
              <a:rPr lang="en-US" smtClean="0"/>
              <a:t>‹#›</a:t>
            </a:fld>
            <a:endParaRPr lang="en-US"/>
          </a:p>
        </p:txBody>
      </p:sp>
    </p:spTree>
    <p:extLst>
      <p:ext uri="{BB962C8B-B14F-4D97-AF65-F5344CB8AC3E}">
        <p14:creationId xmlns:p14="http://schemas.microsoft.com/office/powerpoint/2010/main" val="1679296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44B463-E68F-8C4C-A5B8-60D830337E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9BE169-6400-FD43-A256-3966AF3F30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138665-4453-364D-8C9E-0161CCDB85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4FFEB5-5D58-F544-8537-99AC2257EE22}" type="datetimeFigureOut">
              <a:rPr lang="en-US" smtClean="0"/>
              <a:t>7/22/2021</a:t>
            </a:fld>
            <a:endParaRPr lang="en-US"/>
          </a:p>
        </p:txBody>
      </p:sp>
      <p:sp>
        <p:nvSpPr>
          <p:cNvPr id="5" name="Footer Placeholder 4">
            <a:extLst>
              <a:ext uri="{FF2B5EF4-FFF2-40B4-BE49-F238E27FC236}">
                <a16:creationId xmlns:a16="http://schemas.microsoft.com/office/drawing/2014/main" id="{A042CDD6-FE67-F444-A781-22CF152C29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16D695-8B85-C346-83C0-3983EDC6E9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0F95DA-58D9-6F4A-8531-115A1DC47D40}" type="slidenum">
              <a:rPr lang="en-US" smtClean="0"/>
              <a:t>‹#›</a:t>
            </a:fld>
            <a:endParaRPr lang="en-US"/>
          </a:p>
        </p:txBody>
      </p:sp>
    </p:spTree>
    <p:extLst>
      <p:ext uri="{BB962C8B-B14F-4D97-AF65-F5344CB8AC3E}">
        <p14:creationId xmlns:p14="http://schemas.microsoft.com/office/powerpoint/2010/main" val="669702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455DA6-A4E6-4D93-9B14-360C8C90B741}"/>
              </a:ext>
            </a:extLst>
          </p:cNvPr>
          <p:cNvSpPr txBox="1"/>
          <p:nvPr/>
        </p:nvSpPr>
        <p:spPr>
          <a:xfrm rot="16200000">
            <a:off x="-46137" y="1240494"/>
            <a:ext cx="1461490" cy="369332"/>
          </a:xfrm>
          <a:prstGeom prst="rect">
            <a:avLst/>
          </a:prstGeom>
          <a:noFill/>
        </p:spPr>
        <p:txBody>
          <a:bodyPr wrap="none" rtlCol="0">
            <a:spAutoFit/>
          </a:bodyPr>
          <a:lstStyle/>
          <a:p>
            <a:r>
              <a:rPr lang="en-AU" b="1" dirty="0"/>
              <a:t>Identification</a:t>
            </a:r>
          </a:p>
        </p:txBody>
      </p:sp>
      <p:sp>
        <p:nvSpPr>
          <p:cNvPr id="3" name="TextBox 2">
            <a:extLst>
              <a:ext uri="{FF2B5EF4-FFF2-40B4-BE49-F238E27FC236}">
                <a16:creationId xmlns:a16="http://schemas.microsoft.com/office/drawing/2014/main" id="{AA865A44-E1F7-43EC-92C1-34C94E72E4F2}"/>
              </a:ext>
            </a:extLst>
          </p:cNvPr>
          <p:cNvSpPr txBox="1"/>
          <p:nvPr/>
        </p:nvSpPr>
        <p:spPr>
          <a:xfrm rot="16200000">
            <a:off x="90203" y="3134245"/>
            <a:ext cx="1101776" cy="369332"/>
          </a:xfrm>
          <a:prstGeom prst="rect">
            <a:avLst/>
          </a:prstGeom>
          <a:noFill/>
        </p:spPr>
        <p:txBody>
          <a:bodyPr wrap="none" rtlCol="0">
            <a:spAutoFit/>
          </a:bodyPr>
          <a:lstStyle/>
          <a:p>
            <a:r>
              <a:rPr lang="en-AU" b="1" dirty="0"/>
              <a:t>Screening</a:t>
            </a:r>
          </a:p>
        </p:txBody>
      </p:sp>
      <p:sp>
        <p:nvSpPr>
          <p:cNvPr id="6" name="TextBox 5">
            <a:extLst>
              <a:ext uri="{FF2B5EF4-FFF2-40B4-BE49-F238E27FC236}">
                <a16:creationId xmlns:a16="http://schemas.microsoft.com/office/drawing/2014/main" id="{EEEC91E0-C930-4109-96C8-28E431B8E394}"/>
              </a:ext>
            </a:extLst>
          </p:cNvPr>
          <p:cNvSpPr txBox="1"/>
          <p:nvPr/>
        </p:nvSpPr>
        <p:spPr>
          <a:xfrm rot="16200000">
            <a:off x="137202" y="4522342"/>
            <a:ext cx="1055097" cy="369332"/>
          </a:xfrm>
          <a:prstGeom prst="rect">
            <a:avLst/>
          </a:prstGeom>
          <a:noFill/>
        </p:spPr>
        <p:txBody>
          <a:bodyPr wrap="none" rtlCol="0">
            <a:spAutoFit/>
          </a:bodyPr>
          <a:lstStyle/>
          <a:p>
            <a:r>
              <a:rPr lang="en-AU" b="1" dirty="0"/>
              <a:t>Eligibility</a:t>
            </a:r>
          </a:p>
        </p:txBody>
      </p:sp>
      <p:sp>
        <p:nvSpPr>
          <p:cNvPr id="7" name="TextBox 6">
            <a:extLst>
              <a:ext uri="{FF2B5EF4-FFF2-40B4-BE49-F238E27FC236}">
                <a16:creationId xmlns:a16="http://schemas.microsoft.com/office/drawing/2014/main" id="{6877AF1F-7864-48F4-9930-26AB0374C3EA}"/>
              </a:ext>
            </a:extLst>
          </p:cNvPr>
          <p:cNvSpPr txBox="1"/>
          <p:nvPr/>
        </p:nvSpPr>
        <p:spPr>
          <a:xfrm rot="16200000">
            <a:off x="137588" y="5938057"/>
            <a:ext cx="1007007" cy="369332"/>
          </a:xfrm>
          <a:prstGeom prst="rect">
            <a:avLst/>
          </a:prstGeom>
          <a:noFill/>
        </p:spPr>
        <p:txBody>
          <a:bodyPr wrap="none" rtlCol="0">
            <a:spAutoFit/>
          </a:bodyPr>
          <a:lstStyle/>
          <a:p>
            <a:r>
              <a:rPr lang="en-AU" b="1" dirty="0"/>
              <a:t>Included</a:t>
            </a:r>
          </a:p>
        </p:txBody>
      </p:sp>
      <p:sp>
        <p:nvSpPr>
          <p:cNvPr id="8" name="Rectangle 2">
            <a:extLst>
              <a:ext uri="{FF2B5EF4-FFF2-40B4-BE49-F238E27FC236}">
                <a16:creationId xmlns:a16="http://schemas.microsoft.com/office/drawing/2014/main" id="{C1E6F030-C448-4E4E-B1AE-ACE6D50D0913}"/>
              </a:ext>
            </a:extLst>
          </p:cNvPr>
          <p:cNvSpPr>
            <a:spLocks noChangeArrowheads="1"/>
          </p:cNvSpPr>
          <p:nvPr/>
        </p:nvSpPr>
        <p:spPr bwMode="auto">
          <a:xfrm>
            <a:off x="5127778" y="694414"/>
            <a:ext cx="1685925" cy="885825"/>
          </a:xfrm>
          <a:prstGeom prst="rect">
            <a:avLst/>
          </a:prstGeom>
          <a:solidFill>
            <a:srgbClr val="FFFFFF"/>
          </a:solidFill>
          <a:ln w="9525">
            <a:solidFill>
              <a:srgbClr val="000000"/>
            </a:solid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rPr>
              <a:t>Articles identified through Medline Ovid database searching</a:t>
            </a:r>
            <a:br>
              <a:rPr kumimoji="0" lang="en-AU" altLang="en-US" sz="1100" b="0" i="0" u="none" strike="noStrike" cap="none" normalizeH="0" baseline="0" dirty="0">
                <a:ln>
                  <a:noFill/>
                </a:ln>
                <a:solidFill>
                  <a:schemeClr val="tx1"/>
                </a:solidFill>
                <a:effectLst/>
                <a:latin typeface="Calibri" panose="020F0502020204030204" pitchFamily="34" charset="0"/>
              </a:rPr>
            </a:br>
            <a:r>
              <a:rPr kumimoji="0" lang="en-AU" altLang="en-US" sz="1100" b="0" i="0" u="none" strike="noStrike" cap="none" normalizeH="0" baseline="0" dirty="0">
                <a:ln>
                  <a:noFill/>
                </a:ln>
                <a:solidFill>
                  <a:schemeClr val="tx1"/>
                </a:solidFill>
                <a:effectLst/>
                <a:latin typeface="Calibri" panose="020F0502020204030204" pitchFamily="34" charset="0"/>
              </a:rPr>
              <a:t>(</a:t>
            </a:r>
            <a:r>
              <a:rPr kumimoji="0" lang="en-AU" altLang="en-US" sz="1100" b="0" i="1" u="none" strike="noStrike" cap="none" normalizeH="0" baseline="0" dirty="0">
                <a:ln>
                  <a:noFill/>
                </a:ln>
                <a:solidFill>
                  <a:schemeClr val="tx1"/>
                </a:solidFill>
                <a:effectLst/>
                <a:latin typeface="Calibri" panose="020F0502020204030204" pitchFamily="34" charset="0"/>
              </a:rPr>
              <a:t>n</a:t>
            </a:r>
            <a:r>
              <a:rPr kumimoji="0" lang="en-AU" altLang="en-US" sz="1100" b="0" i="0" u="none" strike="noStrike" cap="none" normalizeH="0" baseline="0" dirty="0">
                <a:ln>
                  <a:noFill/>
                </a:ln>
                <a:solidFill>
                  <a:schemeClr val="tx1"/>
                </a:solidFill>
                <a:effectLst/>
                <a:latin typeface="Calibri" panose="020F0502020204030204" pitchFamily="34" charset="0"/>
              </a:rPr>
              <a:t> = 75)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3">
            <a:extLst>
              <a:ext uri="{FF2B5EF4-FFF2-40B4-BE49-F238E27FC236}">
                <a16:creationId xmlns:a16="http://schemas.microsoft.com/office/drawing/2014/main" id="{458F3DAB-08F7-4729-B5E9-3068E3039AF2}"/>
              </a:ext>
            </a:extLst>
          </p:cNvPr>
          <p:cNvSpPr>
            <a:spLocks noChangeArrowheads="1"/>
          </p:cNvSpPr>
          <p:nvPr/>
        </p:nvSpPr>
        <p:spPr bwMode="auto">
          <a:xfrm>
            <a:off x="7122662" y="3080948"/>
            <a:ext cx="1714500" cy="571500"/>
          </a:xfrm>
          <a:prstGeom prst="rect">
            <a:avLst/>
          </a:prstGeom>
          <a:solidFill>
            <a:srgbClr val="FFFFFF"/>
          </a:solidFill>
          <a:ln w="9525">
            <a:solidFill>
              <a:srgbClr val="000000"/>
            </a:solid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rPr>
              <a:t>Articles screened</a:t>
            </a:r>
            <a:br>
              <a:rPr kumimoji="0" lang="en-AU" altLang="en-US" sz="1100" b="0" i="0" u="none" strike="noStrike" cap="none" normalizeH="0" baseline="0" dirty="0">
                <a:ln>
                  <a:noFill/>
                </a:ln>
                <a:solidFill>
                  <a:schemeClr val="tx1"/>
                </a:solidFill>
                <a:effectLst/>
                <a:latin typeface="Calibri" panose="020F0502020204030204" pitchFamily="34" charset="0"/>
              </a:rPr>
            </a:br>
            <a:r>
              <a:rPr kumimoji="0" lang="en-AU" altLang="en-US" sz="1100" b="0" i="0" u="none" strike="noStrike" cap="none" normalizeH="0" baseline="0" dirty="0">
                <a:ln>
                  <a:noFill/>
                </a:ln>
                <a:solidFill>
                  <a:schemeClr val="tx1"/>
                </a:solidFill>
                <a:effectLst/>
                <a:latin typeface="Calibri" panose="020F0502020204030204" pitchFamily="34" charset="0"/>
              </a:rPr>
              <a:t>(</a:t>
            </a:r>
            <a:r>
              <a:rPr kumimoji="0" lang="en-AU" altLang="en-US" sz="1100" b="0" i="1" u="none" strike="noStrike" cap="none" normalizeH="0" baseline="0" dirty="0">
                <a:ln>
                  <a:noFill/>
                </a:ln>
                <a:solidFill>
                  <a:schemeClr val="tx1"/>
                </a:solidFill>
                <a:effectLst/>
                <a:latin typeface="Calibri" panose="020F0502020204030204" pitchFamily="34" charset="0"/>
              </a:rPr>
              <a:t>n</a:t>
            </a:r>
            <a:r>
              <a:rPr kumimoji="0" lang="en-AU" altLang="en-US" sz="1100" b="0" i="0" u="none" strike="noStrike" cap="none" normalizeH="0" baseline="0" dirty="0">
                <a:ln>
                  <a:noFill/>
                </a:ln>
                <a:solidFill>
                  <a:schemeClr val="tx1"/>
                </a:solidFill>
                <a:effectLst/>
                <a:latin typeface="Calibri" panose="020F0502020204030204" pitchFamily="34" charset="0"/>
              </a:rPr>
              <a:t> = 107)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Rectangle 4">
            <a:extLst>
              <a:ext uri="{FF2B5EF4-FFF2-40B4-BE49-F238E27FC236}">
                <a16:creationId xmlns:a16="http://schemas.microsoft.com/office/drawing/2014/main" id="{30E2A37E-5758-4C36-83A7-8884EB061CA7}"/>
              </a:ext>
            </a:extLst>
          </p:cNvPr>
          <p:cNvSpPr>
            <a:spLocks noChangeArrowheads="1"/>
          </p:cNvSpPr>
          <p:nvPr/>
        </p:nvSpPr>
        <p:spPr bwMode="auto">
          <a:xfrm>
            <a:off x="7132980" y="706183"/>
            <a:ext cx="1693862" cy="885825"/>
          </a:xfrm>
          <a:prstGeom prst="rect">
            <a:avLst/>
          </a:prstGeom>
          <a:solidFill>
            <a:srgbClr val="FFFFFF"/>
          </a:solidFill>
          <a:ln w="9525">
            <a:solidFill>
              <a:srgbClr val="000000"/>
            </a:solid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rPr>
              <a:t>Articles identified through PubMed database searching                           (</a:t>
            </a:r>
            <a:r>
              <a:rPr kumimoji="0" lang="en-AU" altLang="en-US" sz="1100" b="0" i="1" u="none" strike="noStrike" cap="none" normalizeH="0" baseline="0" dirty="0">
                <a:ln>
                  <a:noFill/>
                </a:ln>
                <a:solidFill>
                  <a:schemeClr val="tx1"/>
                </a:solidFill>
                <a:effectLst/>
                <a:latin typeface="Calibri" panose="020F0502020204030204" pitchFamily="34" charset="0"/>
              </a:rPr>
              <a:t>n </a:t>
            </a:r>
            <a:r>
              <a:rPr kumimoji="0" lang="en-AU" altLang="en-US" sz="1100" b="0" i="0" u="none" strike="noStrike" cap="none" normalizeH="0" baseline="0" dirty="0">
                <a:ln>
                  <a:noFill/>
                </a:ln>
                <a:solidFill>
                  <a:schemeClr val="tx1"/>
                </a:solidFill>
                <a:effectLst/>
                <a:latin typeface="Calibri" panose="020F0502020204030204" pitchFamily="34" charset="0"/>
              </a:rPr>
              <a:t>= 83)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Rectangle 5">
            <a:extLst>
              <a:ext uri="{FF2B5EF4-FFF2-40B4-BE49-F238E27FC236}">
                <a16:creationId xmlns:a16="http://schemas.microsoft.com/office/drawing/2014/main" id="{2F97345B-9A62-4BAA-BBAD-530DE3394966}"/>
              </a:ext>
            </a:extLst>
          </p:cNvPr>
          <p:cNvSpPr>
            <a:spLocks noChangeArrowheads="1"/>
          </p:cNvSpPr>
          <p:nvPr/>
        </p:nvSpPr>
        <p:spPr bwMode="auto">
          <a:xfrm>
            <a:off x="9146119" y="708956"/>
            <a:ext cx="1682750" cy="885825"/>
          </a:xfrm>
          <a:prstGeom prst="rect">
            <a:avLst/>
          </a:prstGeom>
          <a:solidFill>
            <a:srgbClr val="FFFFFF"/>
          </a:solidFill>
          <a:ln w="9525">
            <a:solidFill>
              <a:srgbClr val="000000"/>
            </a:solid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rPr>
              <a:t>Articles identified through EMBASE database searching</a:t>
            </a:r>
            <a:br>
              <a:rPr kumimoji="0" lang="en-AU" altLang="en-US" sz="1100" b="0" i="0" u="none" strike="noStrike" cap="none" normalizeH="0" baseline="0" dirty="0">
                <a:ln>
                  <a:noFill/>
                </a:ln>
                <a:solidFill>
                  <a:schemeClr val="tx1"/>
                </a:solidFill>
                <a:effectLst/>
                <a:latin typeface="Calibri" panose="020F0502020204030204" pitchFamily="34" charset="0"/>
              </a:rPr>
            </a:br>
            <a:r>
              <a:rPr kumimoji="0" lang="en-AU" altLang="en-US" sz="1100" b="0" i="0" u="none" strike="noStrike" cap="none" normalizeH="0" baseline="0" dirty="0">
                <a:ln>
                  <a:noFill/>
                </a:ln>
                <a:solidFill>
                  <a:schemeClr val="tx1"/>
                </a:solidFill>
                <a:effectLst/>
                <a:latin typeface="Calibri" panose="020F0502020204030204" pitchFamily="34" charset="0"/>
              </a:rPr>
              <a:t>(</a:t>
            </a:r>
            <a:r>
              <a:rPr kumimoji="0" lang="en-AU" altLang="en-US" sz="1100" b="0" i="1" u="none" strike="noStrike" cap="none" normalizeH="0" baseline="0" dirty="0">
                <a:ln>
                  <a:noFill/>
                </a:ln>
                <a:solidFill>
                  <a:schemeClr val="tx1"/>
                </a:solidFill>
                <a:effectLst/>
                <a:latin typeface="Calibri" panose="020F0502020204030204" pitchFamily="34" charset="0"/>
              </a:rPr>
              <a:t>n</a:t>
            </a:r>
            <a:r>
              <a:rPr kumimoji="0" lang="en-AU" altLang="en-US" sz="1100" b="0" i="0" u="none" strike="noStrike" cap="none" normalizeH="0" baseline="0" dirty="0">
                <a:ln>
                  <a:noFill/>
                </a:ln>
                <a:solidFill>
                  <a:schemeClr val="tx1"/>
                </a:solidFill>
                <a:effectLst/>
                <a:latin typeface="Calibri" panose="020F0502020204030204" pitchFamily="34" charset="0"/>
              </a:rPr>
              <a:t> = 67)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Rectangle 7">
            <a:extLst>
              <a:ext uri="{FF2B5EF4-FFF2-40B4-BE49-F238E27FC236}">
                <a16:creationId xmlns:a16="http://schemas.microsoft.com/office/drawing/2014/main" id="{9BFE5D23-1435-4E63-9CDD-DC711410E3D2}"/>
              </a:ext>
            </a:extLst>
          </p:cNvPr>
          <p:cNvSpPr>
            <a:spLocks noChangeArrowheads="1"/>
          </p:cNvSpPr>
          <p:nvPr/>
        </p:nvSpPr>
        <p:spPr bwMode="auto">
          <a:xfrm>
            <a:off x="6594024" y="1967727"/>
            <a:ext cx="2771775" cy="571500"/>
          </a:xfrm>
          <a:prstGeom prst="rect">
            <a:avLst/>
          </a:prstGeom>
          <a:solidFill>
            <a:srgbClr val="FFFFFF"/>
          </a:solidFill>
          <a:ln w="9525">
            <a:solidFill>
              <a:srgbClr val="000000"/>
            </a:solid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rPr>
              <a:t>Articles after duplicates removed</a:t>
            </a:r>
            <a:br>
              <a:rPr kumimoji="0" lang="en-AU" altLang="en-US" sz="1100" b="0" i="0" u="none" strike="noStrike" cap="none" normalizeH="0" baseline="0" dirty="0">
                <a:ln>
                  <a:noFill/>
                </a:ln>
                <a:solidFill>
                  <a:schemeClr val="tx1"/>
                </a:solidFill>
                <a:effectLst/>
                <a:latin typeface="Calibri" panose="020F0502020204030204" pitchFamily="34" charset="0"/>
              </a:rPr>
            </a:br>
            <a:r>
              <a:rPr kumimoji="0" lang="en-AU" altLang="en-US" sz="1100" b="0" i="0" u="none" strike="noStrike" cap="none" normalizeH="0" baseline="0" dirty="0">
                <a:ln>
                  <a:noFill/>
                </a:ln>
                <a:solidFill>
                  <a:schemeClr val="tx1"/>
                </a:solidFill>
                <a:effectLst/>
                <a:latin typeface="Calibri" panose="020F0502020204030204" pitchFamily="34" charset="0"/>
              </a:rPr>
              <a:t>(</a:t>
            </a:r>
            <a:r>
              <a:rPr kumimoji="0" lang="en-AU" altLang="en-US" sz="1100" b="0" i="1" u="none" strike="noStrike" cap="none" normalizeH="0" baseline="0" dirty="0">
                <a:ln>
                  <a:noFill/>
                </a:ln>
                <a:solidFill>
                  <a:schemeClr val="tx1"/>
                </a:solidFill>
                <a:effectLst/>
                <a:latin typeface="Calibri" panose="020F0502020204030204" pitchFamily="34" charset="0"/>
              </a:rPr>
              <a:t>n</a:t>
            </a:r>
            <a:r>
              <a:rPr kumimoji="0" lang="en-AU" altLang="en-US" sz="1100" b="0" i="0" u="none" strike="noStrike" cap="none" normalizeH="0" baseline="0" dirty="0">
                <a:ln>
                  <a:noFill/>
                </a:ln>
                <a:solidFill>
                  <a:schemeClr val="tx1"/>
                </a:solidFill>
                <a:effectLst/>
                <a:latin typeface="Calibri" panose="020F0502020204030204" pitchFamily="34" charset="0"/>
              </a:rPr>
              <a:t> = 83)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Rectangle 8">
            <a:extLst>
              <a:ext uri="{FF2B5EF4-FFF2-40B4-BE49-F238E27FC236}">
                <a16:creationId xmlns:a16="http://schemas.microsoft.com/office/drawing/2014/main" id="{DB02D76B-52C4-4713-8150-3B241880662E}"/>
              </a:ext>
            </a:extLst>
          </p:cNvPr>
          <p:cNvSpPr>
            <a:spLocks noChangeArrowheads="1"/>
          </p:cNvSpPr>
          <p:nvPr/>
        </p:nvSpPr>
        <p:spPr bwMode="auto">
          <a:xfrm>
            <a:off x="1947637" y="719091"/>
            <a:ext cx="1695450" cy="861134"/>
          </a:xfrm>
          <a:prstGeom prst="rect">
            <a:avLst/>
          </a:prstGeom>
          <a:solidFill>
            <a:srgbClr val="FFFFFF"/>
          </a:solidFill>
          <a:ln w="9525">
            <a:solidFill>
              <a:srgbClr val="000000"/>
            </a:solid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rPr>
              <a:t>Additional articles identified through hand searching</a:t>
            </a:r>
            <a:br>
              <a:rPr kumimoji="0" lang="en-AU" altLang="en-US" sz="1100" b="0" i="0" u="none" strike="noStrike" cap="none" normalizeH="0" baseline="0" dirty="0">
                <a:ln>
                  <a:noFill/>
                </a:ln>
                <a:solidFill>
                  <a:schemeClr val="tx1"/>
                </a:solidFill>
                <a:effectLst/>
                <a:latin typeface="Calibri" panose="020F0502020204030204" pitchFamily="34" charset="0"/>
              </a:rPr>
            </a:br>
            <a:r>
              <a:rPr kumimoji="0" lang="en-AU" altLang="en-US" sz="1100" b="0" i="0" u="none" strike="noStrike" cap="none" normalizeH="0" baseline="0" dirty="0">
                <a:ln>
                  <a:noFill/>
                </a:ln>
                <a:solidFill>
                  <a:schemeClr val="tx1"/>
                </a:solidFill>
                <a:effectLst/>
                <a:latin typeface="Calibri" panose="020F0502020204030204" pitchFamily="34" charset="0"/>
              </a:rPr>
              <a:t>(</a:t>
            </a:r>
            <a:r>
              <a:rPr kumimoji="0" lang="en-AU" altLang="en-US" sz="1100" b="0" i="1" u="none" strike="noStrike" cap="none" normalizeH="0" baseline="0" dirty="0">
                <a:ln>
                  <a:noFill/>
                </a:ln>
                <a:solidFill>
                  <a:schemeClr val="tx1"/>
                </a:solidFill>
                <a:effectLst/>
                <a:latin typeface="Calibri" panose="020F0502020204030204" pitchFamily="34" charset="0"/>
              </a:rPr>
              <a:t>n</a:t>
            </a:r>
            <a:r>
              <a:rPr kumimoji="0" lang="en-AU" altLang="en-US" sz="1100" b="0" i="0" u="none" strike="noStrike" cap="none" normalizeH="0" baseline="0" dirty="0">
                <a:ln>
                  <a:noFill/>
                </a:ln>
                <a:solidFill>
                  <a:schemeClr val="tx1"/>
                </a:solidFill>
                <a:effectLst/>
                <a:latin typeface="Calibri" panose="020F0502020204030204" pitchFamily="34" charset="0"/>
              </a:rPr>
              <a:t> = 24)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Rectangle 9">
            <a:extLst>
              <a:ext uri="{FF2B5EF4-FFF2-40B4-BE49-F238E27FC236}">
                <a16:creationId xmlns:a16="http://schemas.microsoft.com/office/drawing/2014/main" id="{46DB0C46-F8FB-423F-B7B6-0A1B02EB97FA}"/>
              </a:ext>
            </a:extLst>
          </p:cNvPr>
          <p:cNvSpPr>
            <a:spLocks noChangeArrowheads="1"/>
          </p:cNvSpPr>
          <p:nvPr/>
        </p:nvSpPr>
        <p:spPr bwMode="auto">
          <a:xfrm>
            <a:off x="10021075" y="3056531"/>
            <a:ext cx="1714500" cy="637171"/>
          </a:xfrm>
          <a:prstGeom prst="rect">
            <a:avLst/>
          </a:prstGeom>
          <a:solidFill>
            <a:srgbClr val="FFFFFF"/>
          </a:solidFill>
          <a:ln w="9525">
            <a:solidFill>
              <a:srgbClr val="000000"/>
            </a:solid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rPr>
              <a:t>Articles excluded on title and abstract</a:t>
            </a:r>
            <a:br>
              <a:rPr kumimoji="0" lang="en-AU" altLang="en-US" sz="1100" b="0" i="0" u="none" strike="noStrike" cap="none" normalizeH="0" baseline="0" dirty="0">
                <a:ln>
                  <a:noFill/>
                </a:ln>
                <a:solidFill>
                  <a:schemeClr val="tx1"/>
                </a:solidFill>
                <a:effectLst/>
                <a:latin typeface="Calibri" panose="020F0502020204030204" pitchFamily="34" charset="0"/>
              </a:rPr>
            </a:br>
            <a:r>
              <a:rPr kumimoji="0" lang="en-AU" altLang="en-US" sz="1100" b="0" i="0" u="none" strike="noStrike" cap="none" normalizeH="0" baseline="0" dirty="0">
                <a:ln>
                  <a:noFill/>
                </a:ln>
                <a:solidFill>
                  <a:schemeClr val="tx1"/>
                </a:solidFill>
                <a:effectLst/>
                <a:latin typeface="Calibri" panose="020F0502020204030204" pitchFamily="34" charset="0"/>
              </a:rPr>
              <a:t>(</a:t>
            </a:r>
            <a:r>
              <a:rPr kumimoji="0" lang="en-AU" altLang="en-US" sz="1100" b="0" i="1" u="none" strike="noStrike" cap="none" normalizeH="0" baseline="0" dirty="0">
                <a:ln>
                  <a:noFill/>
                </a:ln>
                <a:solidFill>
                  <a:schemeClr val="tx1"/>
                </a:solidFill>
                <a:effectLst/>
                <a:latin typeface="Calibri" panose="020F0502020204030204" pitchFamily="34" charset="0"/>
              </a:rPr>
              <a:t>n</a:t>
            </a:r>
            <a:r>
              <a:rPr kumimoji="0" lang="en-AU" altLang="en-US" sz="1100" b="0" i="0" u="none" strike="noStrike" cap="none" normalizeH="0" baseline="0" dirty="0">
                <a:ln>
                  <a:noFill/>
                </a:ln>
                <a:solidFill>
                  <a:schemeClr val="tx1"/>
                </a:solidFill>
                <a:effectLst/>
                <a:latin typeface="Calibri" panose="020F0502020204030204" pitchFamily="34" charset="0"/>
              </a:rPr>
              <a:t> = 30)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Rectangle 10">
            <a:extLst>
              <a:ext uri="{FF2B5EF4-FFF2-40B4-BE49-F238E27FC236}">
                <a16:creationId xmlns:a16="http://schemas.microsoft.com/office/drawing/2014/main" id="{5A34C02C-BE8F-4474-A1A4-37BBD8FE949A}"/>
              </a:ext>
            </a:extLst>
          </p:cNvPr>
          <p:cNvSpPr>
            <a:spLocks noChangeArrowheads="1"/>
          </p:cNvSpPr>
          <p:nvPr/>
        </p:nvSpPr>
        <p:spPr bwMode="auto">
          <a:xfrm>
            <a:off x="7122662" y="4348232"/>
            <a:ext cx="1714500" cy="717550"/>
          </a:xfrm>
          <a:prstGeom prst="rect">
            <a:avLst/>
          </a:prstGeom>
          <a:solidFill>
            <a:srgbClr val="FFFFFF"/>
          </a:solidFill>
          <a:ln w="9525">
            <a:solidFill>
              <a:srgbClr val="000000"/>
            </a:solid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rPr>
              <a:t>Full-text articles assessed for eligibility</a:t>
            </a:r>
            <a:br>
              <a:rPr kumimoji="0" lang="en-AU" altLang="en-US" sz="1100" b="0" i="0" u="none" strike="noStrike" cap="none" normalizeH="0" baseline="0" dirty="0">
                <a:ln>
                  <a:noFill/>
                </a:ln>
                <a:solidFill>
                  <a:schemeClr val="tx1"/>
                </a:solidFill>
                <a:effectLst/>
                <a:latin typeface="Calibri" panose="020F0502020204030204" pitchFamily="34" charset="0"/>
              </a:rPr>
            </a:br>
            <a:r>
              <a:rPr kumimoji="0" lang="en-AU" altLang="en-US" sz="1100" b="0" i="0" u="none" strike="noStrike" cap="none" normalizeH="0" baseline="0" dirty="0">
                <a:ln>
                  <a:noFill/>
                </a:ln>
                <a:solidFill>
                  <a:schemeClr val="tx1"/>
                </a:solidFill>
                <a:effectLst/>
                <a:latin typeface="Calibri" panose="020F0502020204030204" pitchFamily="34" charset="0"/>
              </a:rPr>
              <a:t>(</a:t>
            </a:r>
            <a:r>
              <a:rPr kumimoji="0" lang="en-AU" altLang="en-US" sz="1100" b="0" i="1" u="none" strike="noStrike" cap="none" normalizeH="0" baseline="0" dirty="0">
                <a:ln>
                  <a:noFill/>
                </a:ln>
                <a:solidFill>
                  <a:schemeClr val="tx1"/>
                </a:solidFill>
                <a:effectLst/>
                <a:latin typeface="Calibri" panose="020F0502020204030204" pitchFamily="34" charset="0"/>
              </a:rPr>
              <a:t>n</a:t>
            </a:r>
            <a:r>
              <a:rPr kumimoji="0" lang="en-AU" altLang="en-US" sz="1100" b="0" i="0" u="none" strike="noStrike" cap="none" normalizeH="0" baseline="0" dirty="0">
                <a:ln>
                  <a:noFill/>
                </a:ln>
                <a:solidFill>
                  <a:schemeClr val="tx1"/>
                </a:solidFill>
                <a:effectLst/>
                <a:latin typeface="Calibri" panose="020F0502020204030204" pitchFamily="34" charset="0"/>
              </a:rPr>
              <a:t> = 77)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0" name="Rectangle 11">
            <a:extLst>
              <a:ext uri="{FF2B5EF4-FFF2-40B4-BE49-F238E27FC236}">
                <a16:creationId xmlns:a16="http://schemas.microsoft.com/office/drawing/2014/main" id="{36C4909C-D310-4AF5-AFC6-C8677DB439CE}"/>
              </a:ext>
            </a:extLst>
          </p:cNvPr>
          <p:cNvSpPr>
            <a:spLocks noChangeArrowheads="1"/>
          </p:cNvSpPr>
          <p:nvPr/>
        </p:nvSpPr>
        <p:spPr bwMode="auto">
          <a:xfrm>
            <a:off x="9694412" y="3957815"/>
            <a:ext cx="2309785" cy="2547809"/>
          </a:xfrm>
          <a:prstGeom prst="rect">
            <a:avLst/>
          </a:prstGeom>
          <a:solidFill>
            <a:srgbClr val="FFFFFF"/>
          </a:solidFill>
          <a:ln w="9525">
            <a:solidFill>
              <a:srgbClr val="000000"/>
            </a:solid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rPr>
              <a:t>Full-text articles excluded, with reasons</a:t>
            </a:r>
            <a:br>
              <a:rPr kumimoji="0" lang="en-AU" altLang="en-US" sz="1100" b="0" i="0" u="none" strike="noStrike" cap="none" normalizeH="0" baseline="0" dirty="0">
                <a:ln>
                  <a:noFill/>
                </a:ln>
                <a:solidFill>
                  <a:schemeClr val="tx1"/>
                </a:solidFill>
                <a:effectLst/>
                <a:latin typeface="Calibri" panose="020F0502020204030204" pitchFamily="34" charset="0"/>
              </a:rPr>
            </a:br>
            <a:r>
              <a:rPr kumimoji="0" lang="en-AU" altLang="en-US" sz="1100" b="0" i="0" u="none" strike="noStrike" cap="none" normalizeH="0" baseline="0" dirty="0">
                <a:ln>
                  <a:noFill/>
                </a:ln>
                <a:solidFill>
                  <a:schemeClr val="tx1"/>
                </a:solidFill>
                <a:effectLst/>
                <a:latin typeface="Calibri" panose="020F0502020204030204" pitchFamily="34" charset="0"/>
              </a:rPr>
              <a:t>(</a:t>
            </a:r>
            <a:r>
              <a:rPr kumimoji="0" lang="en-AU" altLang="en-US" sz="1100" b="0" i="1" u="none" strike="noStrike" cap="none" normalizeH="0" baseline="0" dirty="0">
                <a:ln>
                  <a:noFill/>
                </a:ln>
                <a:solidFill>
                  <a:schemeClr val="tx1"/>
                </a:solidFill>
                <a:effectLst/>
                <a:latin typeface="Calibri" panose="020F0502020204030204" pitchFamily="34" charset="0"/>
              </a:rPr>
              <a:t>n</a:t>
            </a:r>
            <a:r>
              <a:rPr kumimoji="0" lang="en-AU" altLang="en-US" sz="1100" b="0" i="0" u="none" strike="noStrike" cap="none" normalizeH="0" baseline="0" dirty="0">
                <a:ln>
                  <a:noFill/>
                </a:ln>
                <a:solidFill>
                  <a:schemeClr val="tx1"/>
                </a:solidFill>
                <a:effectLst/>
                <a:latin typeface="Calibri" panose="020F0502020204030204" pitchFamily="34" charset="0"/>
              </a:rPr>
              <a:t> = 29)</a:t>
            </a:r>
          </a:p>
          <a:p>
            <a:pPr marL="0" marR="0" lvl="0" indent="0" algn="ctr" defTabSz="914400" rtl="0" eaLnBrk="0" fontAlgn="base" latinLnBrk="0" hangingPunct="0">
              <a:lnSpc>
                <a:spcPct val="100000"/>
              </a:lnSpc>
              <a:spcBef>
                <a:spcPct val="0"/>
              </a:spcBef>
              <a:spcAft>
                <a:spcPts val="800"/>
              </a:spcAft>
              <a:buClrTx/>
              <a:buSzTx/>
              <a:buFontTx/>
              <a:buNone/>
              <a:tabLst/>
            </a:pPr>
            <a:r>
              <a:rPr lang="en-US" sz="1100" dirty="0"/>
              <a:t>Did not assess neutrophils (</a:t>
            </a:r>
            <a:r>
              <a:rPr lang="en-US" sz="1100" i="1" dirty="0"/>
              <a:t>n</a:t>
            </a:r>
            <a:r>
              <a:rPr lang="en-US" sz="1100" dirty="0"/>
              <a:t> = 12)</a:t>
            </a:r>
          </a:p>
          <a:p>
            <a:pPr marL="0" marR="0" lvl="0" indent="0" algn="ctr" defTabSz="914400" rtl="0" eaLnBrk="0" fontAlgn="base" latinLnBrk="0" hangingPunct="0">
              <a:lnSpc>
                <a:spcPct val="100000"/>
              </a:lnSpc>
              <a:spcBef>
                <a:spcPct val="0"/>
              </a:spcBef>
              <a:spcAft>
                <a:spcPts val="800"/>
              </a:spcAft>
              <a:buClrTx/>
              <a:buSzTx/>
              <a:buFontTx/>
              <a:buNone/>
              <a:tabLst/>
            </a:pPr>
            <a:r>
              <a:rPr lang="en-US" sz="1100" dirty="0"/>
              <a:t>Did not meet patient inclusion criteria (</a:t>
            </a:r>
            <a:r>
              <a:rPr lang="en-US" sz="1100" i="1" dirty="0"/>
              <a:t>n</a:t>
            </a:r>
            <a:r>
              <a:rPr lang="en-US" sz="1100" dirty="0"/>
              <a:t> = 9)</a:t>
            </a:r>
          </a:p>
          <a:p>
            <a:pPr marL="0" marR="0" lvl="0" indent="0" algn="ctr" defTabSz="914400" rtl="0" eaLnBrk="0" fontAlgn="base" latinLnBrk="0" hangingPunct="0">
              <a:lnSpc>
                <a:spcPct val="100000"/>
              </a:lnSpc>
              <a:spcBef>
                <a:spcPct val="0"/>
              </a:spcBef>
              <a:spcAft>
                <a:spcPts val="800"/>
              </a:spcAft>
              <a:buClrTx/>
              <a:buSzTx/>
              <a:buFontTx/>
              <a:buNone/>
              <a:tabLst/>
            </a:pPr>
            <a:r>
              <a:rPr lang="en-US" sz="1100" dirty="0"/>
              <a:t>Published before 1990 (</a:t>
            </a:r>
            <a:r>
              <a:rPr lang="en-US" sz="1100" i="1" dirty="0"/>
              <a:t>n</a:t>
            </a:r>
            <a:r>
              <a:rPr lang="en-US" sz="1100" dirty="0"/>
              <a:t> = 3)</a:t>
            </a:r>
          </a:p>
          <a:p>
            <a:pPr marL="0" marR="0" lvl="0" indent="0" algn="ctr" defTabSz="914400" rtl="0" eaLnBrk="0" fontAlgn="base" latinLnBrk="0" hangingPunct="0">
              <a:lnSpc>
                <a:spcPct val="100000"/>
              </a:lnSpc>
              <a:spcBef>
                <a:spcPct val="0"/>
              </a:spcBef>
              <a:spcAft>
                <a:spcPts val="800"/>
              </a:spcAft>
              <a:buClrTx/>
              <a:buSzTx/>
              <a:buFontTx/>
              <a:buNone/>
              <a:tabLst/>
            </a:pPr>
            <a:r>
              <a:rPr lang="en-US" sz="1100" dirty="0"/>
              <a:t>Did not look at changes in neutrophils (</a:t>
            </a:r>
            <a:r>
              <a:rPr lang="en-US" sz="1100" i="1" dirty="0"/>
              <a:t>n</a:t>
            </a:r>
            <a:r>
              <a:rPr lang="en-US" sz="1100" dirty="0"/>
              <a:t> = 3)</a:t>
            </a:r>
          </a:p>
          <a:p>
            <a:pPr marL="0" marR="0" lvl="0" indent="0" algn="ctr" defTabSz="914400" rtl="0" eaLnBrk="0" fontAlgn="base" latinLnBrk="0" hangingPunct="0">
              <a:lnSpc>
                <a:spcPct val="100000"/>
              </a:lnSpc>
              <a:spcBef>
                <a:spcPct val="0"/>
              </a:spcBef>
              <a:spcAft>
                <a:spcPts val="800"/>
              </a:spcAft>
              <a:buClrTx/>
              <a:buSzTx/>
              <a:buFontTx/>
              <a:buNone/>
              <a:tabLst/>
            </a:pPr>
            <a:r>
              <a:rPr lang="en-US" sz="1100" dirty="0"/>
              <a:t>Articles not in English (</a:t>
            </a:r>
            <a:r>
              <a:rPr lang="en-US" sz="1100" i="1" dirty="0"/>
              <a:t>n</a:t>
            </a:r>
            <a:r>
              <a:rPr lang="en-US" sz="1100" dirty="0"/>
              <a:t> = 2)</a:t>
            </a:r>
            <a:endParaRPr kumimoji="0" lang="en-AU" altLang="en-US" sz="1100" b="0" i="0" u="none" strike="noStrike" cap="none" normalizeH="0" baseline="0" dirty="0">
              <a:ln>
                <a:noFill/>
              </a:ln>
              <a:solidFill>
                <a:schemeClr val="tx1"/>
              </a:solidFill>
              <a:effectLst/>
              <a:latin typeface="Calibri" panose="020F0502020204030204" pitchFamily="34" charset="0"/>
            </a:endParaRPr>
          </a:p>
        </p:txBody>
      </p:sp>
      <p:sp>
        <p:nvSpPr>
          <p:cNvPr id="65" name="Rectangle 12">
            <a:extLst>
              <a:ext uri="{FF2B5EF4-FFF2-40B4-BE49-F238E27FC236}">
                <a16:creationId xmlns:a16="http://schemas.microsoft.com/office/drawing/2014/main" id="{D51F125C-58BC-4452-A9F9-4D6329F1748A}"/>
              </a:ext>
            </a:extLst>
          </p:cNvPr>
          <p:cNvSpPr>
            <a:spLocks noChangeArrowheads="1"/>
          </p:cNvSpPr>
          <p:nvPr/>
        </p:nvSpPr>
        <p:spPr bwMode="auto">
          <a:xfrm>
            <a:off x="7122662" y="5761566"/>
            <a:ext cx="1714500" cy="722312"/>
          </a:xfrm>
          <a:prstGeom prst="rect">
            <a:avLst/>
          </a:prstGeom>
          <a:solidFill>
            <a:srgbClr val="FFFFFF"/>
          </a:solidFill>
          <a:ln w="9525">
            <a:solidFill>
              <a:srgbClr val="000000"/>
            </a:solid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rPr>
              <a:t>Studies included in qualitative synthesis</a:t>
            </a:r>
            <a:br>
              <a:rPr kumimoji="0" lang="en-AU" altLang="en-US" sz="1100" b="0" i="0" u="none" strike="noStrike" cap="none" normalizeH="0" baseline="0" dirty="0">
                <a:ln>
                  <a:noFill/>
                </a:ln>
                <a:solidFill>
                  <a:schemeClr val="tx1"/>
                </a:solidFill>
                <a:effectLst/>
                <a:latin typeface="Calibri" panose="020F0502020204030204" pitchFamily="34" charset="0"/>
              </a:rPr>
            </a:br>
            <a:r>
              <a:rPr kumimoji="0" lang="en-AU" altLang="en-US" sz="1100" b="0" i="0" u="none" strike="noStrike" cap="none" normalizeH="0" baseline="0" dirty="0">
                <a:ln>
                  <a:noFill/>
                </a:ln>
                <a:solidFill>
                  <a:schemeClr val="tx1"/>
                </a:solidFill>
                <a:effectLst/>
                <a:latin typeface="Calibri" panose="020F0502020204030204" pitchFamily="34" charset="0"/>
              </a:rPr>
              <a:t>(</a:t>
            </a:r>
            <a:r>
              <a:rPr kumimoji="0" lang="en-AU" altLang="en-US" sz="1100" b="0" i="1" u="none" strike="noStrike" cap="none" normalizeH="0" baseline="0" dirty="0">
                <a:ln>
                  <a:noFill/>
                </a:ln>
                <a:solidFill>
                  <a:schemeClr val="tx1"/>
                </a:solidFill>
                <a:effectLst/>
                <a:latin typeface="Calibri" panose="020F0502020204030204" pitchFamily="34" charset="0"/>
              </a:rPr>
              <a:t>n</a:t>
            </a:r>
            <a:r>
              <a:rPr kumimoji="0" lang="en-AU" altLang="en-US" sz="1100" b="0" i="0" u="none" strike="noStrike" cap="none" normalizeH="0" baseline="0" dirty="0">
                <a:ln>
                  <a:noFill/>
                </a:ln>
                <a:solidFill>
                  <a:schemeClr val="tx1"/>
                </a:solidFill>
                <a:effectLst/>
                <a:latin typeface="Calibri" panose="020F0502020204030204" pitchFamily="34" charset="0"/>
              </a:rPr>
              <a:t> = 48)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68" name="Straight Arrow Connector 67">
            <a:extLst>
              <a:ext uri="{FF2B5EF4-FFF2-40B4-BE49-F238E27FC236}">
                <a16:creationId xmlns:a16="http://schemas.microsoft.com/office/drawing/2014/main" id="{2B5C963B-D4DD-4D5F-8BDB-3BB20C982563}"/>
              </a:ext>
            </a:extLst>
          </p:cNvPr>
          <p:cNvCxnSpPr>
            <a:stCxn id="8" idx="2"/>
            <a:endCxn id="44" idx="0"/>
          </p:cNvCxnSpPr>
          <p:nvPr/>
        </p:nvCxnSpPr>
        <p:spPr>
          <a:xfrm>
            <a:off x="5970741" y="1580239"/>
            <a:ext cx="2009171" cy="3874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85CEB50A-C18D-4457-94A8-60B55F86F2F7}"/>
              </a:ext>
            </a:extLst>
          </p:cNvPr>
          <p:cNvCxnSpPr>
            <a:stCxn id="30" idx="2"/>
            <a:endCxn id="44" idx="0"/>
          </p:cNvCxnSpPr>
          <p:nvPr/>
        </p:nvCxnSpPr>
        <p:spPr>
          <a:xfrm>
            <a:off x="7979911" y="1592008"/>
            <a:ext cx="1" cy="3757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F847F13A-08BE-4C64-88F8-C282B648C4FA}"/>
              </a:ext>
            </a:extLst>
          </p:cNvPr>
          <p:cNvCxnSpPr>
            <a:stCxn id="33" idx="2"/>
            <a:endCxn id="44" idx="0"/>
          </p:cNvCxnSpPr>
          <p:nvPr/>
        </p:nvCxnSpPr>
        <p:spPr>
          <a:xfrm flipH="1">
            <a:off x="7979912" y="1594781"/>
            <a:ext cx="2007582" cy="3729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6D96FF32-6F1E-467D-995F-888C6D33FE3E}"/>
              </a:ext>
            </a:extLst>
          </p:cNvPr>
          <p:cNvCxnSpPr>
            <a:stCxn id="44" idx="2"/>
            <a:endCxn id="17" idx="0"/>
          </p:cNvCxnSpPr>
          <p:nvPr/>
        </p:nvCxnSpPr>
        <p:spPr>
          <a:xfrm>
            <a:off x="7979912" y="2539227"/>
            <a:ext cx="0" cy="5417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0" name="Straight Arrow Connector 79">
            <a:extLst>
              <a:ext uri="{FF2B5EF4-FFF2-40B4-BE49-F238E27FC236}">
                <a16:creationId xmlns:a16="http://schemas.microsoft.com/office/drawing/2014/main" id="{67392150-ACD3-4F54-AA6C-803949A706D4}"/>
              </a:ext>
            </a:extLst>
          </p:cNvPr>
          <p:cNvCxnSpPr>
            <a:stCxn id="17" idx="3"/>
            <a:endCxn id="48" idx="1"/>
          </p:cNvCxnSpPr>
          <p:nvPr/>
        </p:nvCxnSpPr>
        <p:spPr>
          <a:xfrm>
            <a:off x="8837162" y="3366698"/>
            <a:ext cx="1183913" cy="84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2" name="Straight Arrow Connector 81">
            <a:extLst>
              <a:ext uri="{FF2B5EF4-FFF2-40B4-BE49-F238E27FC236}">
                <a16:creationId xmlns:a16="http://schemas.microsoft.com/office/drawing/2014/main" id="{2D6D27CB-FADD-40B0-BF6B-8FB53B6C5C86}"/>
              </a:ext>
            </a:extLst>
          </p:cNvPr>
          <p:cNvCxnSpPr>
            <a:stCxn id="17" idx="2"/>
            <a:endCxn id="49" idx="0"/>
          </p:cNvCxnSpPr>
          <p:nvPr/>
        </p:nvCxnSpPr>
        <p:spPr>
          <a:xfrm>
            <a:off x="7979912" y="3652448"/>
            <a:ext cx="0" cy="6957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4" name="Straight Arrow Connector 83">
            <a:extLst>
              <a:ext uri="{FF2B5EF4-FFF2-40B4-BE49-F238E27FC236}">
                <a16:creationId xmlns:a16="http://schemas.microsoft.com/office/drawing/2014/main" id="{CE94CF51-C0B8-48DA-A7F7-44D9FF3FF6EA}"/>
              </a:ext>
            </a:extLst>
          </p:cNvPr>
          <p:cNvCxnSpPr>
            <a:stCxn id="49" idx="2"/>
            <a:endCxn id="65" idx="0"/>
          </p:cNvCxnSpPr>
          <p:nvPr/>
        </p:nvCxnSpPr>
        <p:spPr>
          <a:xfrm>
            <a:off x="7979912" y="5065782"/>
            <a:ext cx="0" cy="6957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6" name="Straight Arrow Connector 85">
            <a:extLst>
              <a:ext uri="{FF2B5EF4-FFF2-40B4-BE49-F238E27FC236}">
                <a16:creationId xmlns:a16="http://schemas.microsoft.com/office/drawing/2014/main" id="{B6A1A14E-F8DC-4D9B-B8B3-AEBD1E08C09B}"/>
              </a:ext>
            </a:extLst>
          </p:cNvPr>
          <p:cNvCxnSpPr>
            <a:stCxn id="49" idx="3"/>
            <a:endCxn id="60" idx="1"/>
          </p:cNvCxnSpPr>
          <p:nvPr/>
        </p:nvCxnSpPr>
        <p:spPr>
          <a:xfrm>
            <a:off x="8837162" y="4707007"/>
            <a:ext cx="857250" cy="5247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7" name="TextBox 86">
            <a:extLst>
              <a:ext uri="{FF2B5EF4-FFF2-40B4-BE49-F238E27FC236}">
                <a16:creationId xmlns:a16="http://schemas.microsoft.com/office/drawing/2014/main" id="{8DCC7784-A042-4331-BBA9-4FCE055BBF7D}"/>
              </a:ext>
            </a:extLst>
          </p:cNvPr>
          <p:cNvSpPr txBox="1"/>
          <p:nvPr/>
        </p:nvSpPr>
        <p:spPr>
          <a:xfrm>
            <a:off x="6575681" y="150974"/>
            <a:ext cx="2808461" cy="369332"/>
          </a:xfrm>
          <a:prstGeom prst="rect">
            <a:avLst/>
          </a:prstGeom>
          <a:noFill/>
        </p:spPr>
        <p:txBody>
          <a:bodyPr wrap="none" rtlCol="0">
            <a:spAutoFit/>
          </a:bodyPr>
          <a:lstStyle/>
          <a:p>
            <a:r>
              <a:rPr lang="en-AU" b="1" dirty="0"/>
              <a:t>Identification via databases</a:t>
            </a:r>
          </a:p>
        </p:txBody>
      </p:sp>
      <p:sp>
        <p:nvSpPr>
          <p:cNvPr id="88" name="TextBox 87">
            <a:extLst>
              <a:ext uri="{FF2B5EF4-FFF2-40B4-BE49-F238E27FC236}">
                <a16:creationId xmlns:a16="http://schemas.microsoft.com/office/drawing/2014/main" id="{F75FD6CC-68D3-4244-92BC-FD76ACE48E0D}"/>
              </a:ext>
            </a:extLst>
          </p:cNvPr>
          <p:cNvSpPr txBox="1"/>
          <p:nvPr/>
        </p:nvSpPr>
        <p:spPr>
          <a:xfrm>
            <a:off x="1255531" y="150974"/>
            <a:ext cx="3266472" cy="369332"/>
          </a:xfrm>
          <a:prstGeom prst="rect">
            <a:avLst/>
          </a:prstGeom>
          <a:noFill/>
        </p:spPr>
        <p:txBody>
          <a:bodyPr wrap="none" rtlCol="0">
            <a:spAutoFit/>
          </a:bodyPr>
          <a:lstStyle/>
          <a:p>
            <a:r>
              <a:rPr lang="en-AU" b="1" dirty="0"/>
              <a:t>Identification via other methods</a:t>
            </a:r>
          </a:p>
        </p:txBody>
      </p:sp>
      <p:cxnSp>
        <p:nvCxnSpPr>
          <p:cNvPr id="93" name="Connector: Elbow 92">
            <a:extLst>
              <a:ext uri="{FF2B5EF4-FFF2-40B4-BE49-F238E27FC236}">
                <a16:creationId xmlns:a16="http://schemas.microsoft.com/office/drawing/2014/main" id="{80164B9C-BF5D-41B4-81FD-DCFEA1CC39A5}"/>
              </a:ext>
            </a:extLst>
          </p:cNvPr>
          <p:cNvCxnSpPr>
            <a:stCxn id="45" idx="2"/>
            <a:endCxn id="17" idx="1"/>
          </p:cNvCxnSpPr>
          <p:nvPr/>
        </p:nvCxnSpPr>
        <p:spPr>
          <a:xfrm rot="16200000" flipH="1">
            <a:off x="4065776" y="309811"/>
            <a:ext cx="1786473" cy="4327300"/>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35824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89350F-07E7-46DD-ADE6-335F8FE367B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2952" y="890587"/>
            <a:ext cx="4086225" cy="5076825"/>
          </a:xfrm>
          <a:prstGeom prst="rect">
            <a:avLst/>
          </a:prstGeom>
          <a:noFill/>
          <a:ln>
            <a:noFill/>
          </a:ln>
        </p:spPr>
      </p:pic>
      <p:sp>
        <p:nvSpPr>
          <p:cNvPr id="5" name="TextBox 4">
            <a:extLst>
              <a:ext uri="{FF2B5EF4-FFF2-40B4-BE49-F238E27FC236}">
                <a16:creationId xmlns:a16="http://schemas.microsoft.com/office/drawing/2014/main" id="{A86A9372-5A3C-4223-8BED-F9F5BDCD5E14}"/>
              </a:ext>
            </a:extLst>
          </p:cNvPr>
          <p:cNvSpPr txBox="1"/>
          <p:nvPr/>
        </p:nvSpPr>
        <p:spPr>
          <a:xfrm>
            <a:off x="6409679" y="987668"/>
            <a:ext cx="5129710" cy="5314275"/>
          </a:xfrm>
          <a:prstGeom prst="rect">
            <a:avLst/>
          </a:prstGeom>
          <a:noFill/>
        </p:spPr>
        <p:txBody>
          <a:bodyPr wrap="square" rtlCol="0">
            <a:spAutoFit/>
          </a:bodyPr>
          <a:lstStyle/>
          <a:p>
            <a:pPr>
              <a:spcAft>
                <a:spcPts val="100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Figure 2: Schematical representation of neutrophil changes over time following major trauma, differentiated by complicated or uncomplicated clinical course. </a:t>
            </a:r>
            <a:r>
              <a:rPr lang="en-AU" sz="1800" b="0" dirty="0">
                <a:effectLst/>
                <a:latin typeface="Calibri" panose="020F0502020204030204" pitchFamily="34" charset="0"/>
                <a:ea typeface="Calibri" panose="020F0502020204030204" pitchFamily="34" charset="0"/>
                <a:cs typeface="Times New Roman" panose="02020603050405020304" pitchFamily="18" charset="0"/>
              </a:rPr>
              <a:t>Complicated course indicates subsequent sepsis or multiple organ dysfunction, where evidence exists in the literature. </a:t>
            </a: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AU" sz="1800" b="0" dirty="0">
                <a:effectLst/>
                <a:latin typeface="Calibri" panose="020F0502020204030204" pitchFamily="34" charset="0"/>
                <a:ea typeface="Calibri" panose="020F0502020204030204" pitchFamily="34" charset="0"/>
                <a:cs typeface="Times New Roman" panose="02020603050405020304" pitchFamily="18" charset="0"/>
              </a:rPr>
              <a:t>A: Neutrophil number post injury relative to pre-injury/control levels. </a:t>
            </a: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AU" sz="1800" b="0" dirty="0">
                <a:effectLst/>
                <a:latin typeface="Calibri" panose="020F0502020204030204" pitchFamily="34" charset="0"/>
                <a:ea typeface="Calibri" panose="020F0502020204030204" pitchFamily="34" charset="0"/>
                <a:cs typeface="Times New Roman" panose="02020603050405020304" pitchFamily="18" charset="0"/>
              </a:rPr>
              <a:t>B: Neutrophil responsiveness (CD11b or </a:t>
            </a:r>
            <a:r>
              <a:rPr lang="en-AU" sz="1800" b="0" dirty="0" err="1">
                <a:effectLst/>
                <a:latin typeface="Calibri" panose="020F0502020204030204" pitchFamily="34" charset="0"/>
                <a:ea typeface="Calibri" panose="020F0502020204030204" pitchFamily="34" charset="0"/>
                <a:cs typeface="Times New Roman" panose="02020603050405020304" pitchFamily="18" charset="0"/>
              </a:rPr>
              <a:t>FC</a:t>
            </a:r>
            <a:r>
              <a:rPr lang="en-AU" sz="1800" b="0" dirty="0" err="1">
                <a:effectLst/>
                <a:latin typeface="Calibri" panose="020F0502020204030204" pitchFamily="34" charset="0"/>
                <a:ea typeface="Calibri" panose="020F0502020204030204" pitchFamily="34" charset="0"/>
                <a:cs typeface="Calibri" panose="020F0502020204030204" pitchFamily="34" charset="0"/>
              </a:rPr>
              <a:t>γ</a:t>
            </a:r>
            <a:r>
              <a:rPr lang="en-AU" sz="1800" b="0" dirty="0" err="1">
                <a:effectLst/>
                <a:latin typeface="Calibri" panose="020F0502020204030204" pitchFamily="34" charset="0"/>
                <a:ea typeface="Calibri" panose="020F0502020204030204" pitchFamily="34" charset="0"/>
                <a:cs typeface="Times New Roman" panose="02020603050405020304" pitchFamily="18" charset="0"/>
              </a:rPr>
              <a:t>RII</a:t>
            </a:r>
            <a:r>
              <a:rPr lang="en-AU" sz="1800" b="0" dirty="0">
                <a:effectLst/>
                <a:latin typeface="Calibri" panose="020F0502020204030204" pitchFamily="34" charset="0"/>
                <a:ea typeface="Calibri" panose="020F0502020204030204" pitchFamily="34" charset="0"/>
                <a:cs typeface="Times New Roman" panose="02020603050405020304" pitchFamily="18" charset="0"/>
              </a:rPr>
              <a:t> upregulation in response to </a:t>
            </a:r>
            <a:r>
              <a:rPr lang="en-AU" sz="1800" b="0" dirty="0" err="1">
                <a:effectLst/>
                <a:latin typeface="Calibri" panose="020F0502020204030204" pitchFamily="34" charset="0"/>
                <a:ea typeface="Calibri" panose="020F0502020204030204" pitchFamily="34" charset="0"/>
                <a:cs typeface="Times New Roman" panose="02020603050405020304" pitchFamily="18" charset="0"/>
              </a:rPr>
              <a:t>fMLP</a:t>
            </a:r>
            <a:r>
              <a:rPr lang="en-AU" sz="1800" b="0" dirty="0">
                <a:effectLst/>
                <a:latin typeface="Calibri" panose="020F0502020204030204" pitchFamily="34" charset="0"/>
                <a:ea typeface="Calibri" panose="020F0502020204030204" pitchFamily="34" charset="0"/>
                <a:cs typeface="Times New Roman" panose="02020603050405020304" pitchFamily="18" charset="0"/>
              </a:rPr>
              <a:t>) following injury relative to control. </a:t>
            </a: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AU" sz="1800" b="0" dirty="0">
                <a:effectLst/>
                <a:latin typeface="Calibri" panose="020F0502020204030204" pitchFamily="34" charset="0"/>
                <a:ea typeface="Calibri" panose="020F0502020204030204" pitchFamily="34" charset="0"/>
                <a:cs typeface="Times New Roman" panose="02020603050405020304" pitchFamily="18" charset="0"/>
              </a:rPr>
              <a:t>C: Immunosuppressive CD16</a:t>
            </a:r>
            <a:r>
              <a:rPr lang="en-AU" sz="1800" b="0" baseline="30000" dirty="0">
                <a:effectLst/>
                <a:latin typeface="Calibri" panose="020F0502020204030204" pitchFamily="34" charset="0"/>
                <a:ea typeface="Calibri" panose="020F0502020204030204" pitchFamily="34" charset="0"/>
                <a:cs typeface="Times New Roman" panose="02020603050405020304" pitchFamily="18" charset="0"/>
              </a:rPr>
              <a:t>bright</a:t>
            </a:r>
            <a:r>
              <a:rPr lang="en-AU" sz="1800" b="0" dirty="0">
                <a:effectLst/>
                <a:latin typeface="Calibri" panose="020F0502020204030204" pitchFamily="34" charset="0"/>
                <a:ea typeface="Calibri" panose="020F0502020204030204" pitchFamily="34" charset="0"/>
                <a:cs typeface="Times New Roman" panose="02020603050405020304" pitchFamily="18" charset="0"/>
              </a:rPr>
              <a:t>/CD62L</a:t>
            </a:r>
            <a:r>
              <a:rPr lang="en-AU" sz="1800" b="0" baseline="30000" dirty="0">
                <a:effectLst/>
                <a:latin typeface="Calibri" panose="020F0502020204030204" pitchFamily="34" charset="0"/>
                <a:ea typeface="Calibri" panose="020F0502020204030204" pitchFamily="34" charset="0"/>
                <a:cs typeface="Times New Roman" panose="02020603050405020304" pitchFamily="18" charset="0"/>
              </a:rPr>
              <a:t>dim</a:t>
            </a:r>
            <a:r>
              <a:rPr lang="en-AU" sz="1800" b="0" dirty="0">
                <a:effectLst/>
                <a:latin typeface="Calibri" panose="020F0502020204030204" pitchFamily="34" charset="0"/>
                <a:ea typeface="Calibri" panose="020F0502020204030204" pitchFamily="34" charset="0"/>
                <a:cs typeface="Times New Roman" panose="02020603050405020304" pitchFamily="18" charset="0"/>
              </a:rPr>
              <a:t> neutrophils as percentage of total neutrophils relative to control. No data exist for the presence of these cells more than 4 days after trauma or in complicated/uncomplicated courses. </a:t>
            </a: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1663022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A24359-BD62-4CEA-864C-188742B77607}"/>
              </a:ext>
            </a:extLst>
          </p:cNvPr>
          <p:cNvSpPr txBox="1"/>
          <p:nvPr/>
        </p:nvSpPr>
        <p:spPr>
          <a:xfrm rot="16200000">
            <a:off x="765189" y="789813"/>
            <a:ext cx="1505090" cy="461665"/>
          </a:xfrm>
          <a:prstGeom prst="rect">
            <a:avLst/>
          </a:prstGeom>
          <a:noFill/>
        </p:spPr>
        <p:txBody>
          <a:bodyPr wrap="square" rtlCol="0">
            <a:spAutoFit/>
          </a:bodyPr>
          <a:lstStyle/>
          <a:p>
            <a:pPr algn="ctr"/>
            <a:r>
              <a:rPr lang="en-AU" sz="1200" dirty="0"/>
              <a:t>Neutrophil count (% of baseline)</a:t>
            </a:r>
          </a:p>
        </p:txBody>
      </p:sp>
      <p:sp>
        <p:nvSpPr>
          <p:cNvPr id="5" name="TextBox 4">
            <a:extLst>
              <a:ext uri="{FF2B5EF4-FFF2-40B4-BE49-F238E27FC236}">
                <a16:creationId xmlns:a16="http://schemas.microsoft.com/office/drawing/2014/main" id="{05197B17-77FF-445F-B6C7-EC330AF33CAE}"/>
              </a:ext>
            </a:extLst>
          </p:cNvPr>
          <p:cNvSpPr txBox="1"/>
          <p:nvPr/>
        </p:nvSpPr>
        <p:spPr>
          <a:xfrm rot="16200000">
            <a:off x="577586" y="2658845"/>
            <a:ext cx="1880295" cy="646331"/>
          </a:xfrm>
          <a:prstGeom prst="rect">
            <a:avLst/>
          </a:prstGeom>
          <a:noFill/>
        </p:spPr>
        <p:txBody>
          <a:bodyPr wrap="square" rtlCol="0">
            <a:spAutoFit/>
          </a:bodyPr>
          <a:lstStyle/>
          <a:p>
            <a:pPr algn="ctr"/>
            <a:r>
              <a:rPr lang="en-AU" sz="1200" dirty="0"/>
              <a:t>CD11b and FC</a:t>
            </a:r>
            <a:r>
              <a:rPr lang="el-GR" sz="1200" dirty="0"/>
              <a:t>γ</a:t>
            </a:r>
            <a:r>
              <a:rPr lang="en-AU" sz="1200" dirty="0"/>
              <a:t>RII upregulation</a:t>
            </a:r>
          </a:p>
          <a:p>
            <a:pPr algn="ctr"/>
            <a:r>
              <a:rPr lang="en-AU" sz="1200" dirty="0"/>
              <a:t> (% of baseline)</a:t>
            </a:r>
          </a:p>
        </p:txBody>
      </p:sp>
      <p:sp>
        <p:nvSpPr>
          <p:cNvPr id="6" name="TextBox 5">
            <a:extLst>
              <a:ext uri="{FF2B5EF4-FFF2-40B4-BE49-F238E27FC236}">
                <a16:creationId xmlns:a16="http://schemas.microsoft.com/office/drawing/2014/main" id="{6C424BDB-57FF-40B1-8784-4C0572AC44B1}"/>
              </a:ext>
            </a:extLst>
          </p:cNvPr>
          <p:cNvSpPr txBox="1"/>
          <p:nvPr/>
        </p:nvSpPr>
        <p:spPr>
          <a:xfrm rot="16200000">
            <a:off x="805745" y="4535165"/>
            <a:ext cx="1400051" cy="461665"/>
          </a:xfrm>
          <a:prstGeom prst="rect">
            <a:avLst/>
          </a:prstGeom>
          <a:noFill/>
        </p:spPr>
        <p:txBody>
          <a:bodyPr wrap="square" rtlCol="0">
            <a:spAutoFit/>
          </a:bodyPr>
          <a:lstStyle/>
          <a:p>
            <a:pPr algn="ctr"/>
            <a:r>
              <a:rPr lang="en-AU" sz="1200" dirty="0"/>
              <a:t>CD16</a:t>
            </a:r>
            <a:r>
              <a:rPr lang="en-AU" sz="1200" baseline="-25000" dirty="0"/>
              <a:t>bright</a:t>
            </a:r>
            <a:r>
              <a:rPr lang="en-AU" sz="1200" dirty="0"/>
              <a:t>/CD62L</a:t>
            </a:r>
            <a:r>
              <a:rPr lang="en-AU" sz="1200" baseline="-25000" dirty="0"/>
              <a:t>dim</a:t>
            </a:r>
          </a:p>
          <a:p>
            <a:pPr algn="ctr"/>
            <a:r>
              <a:rPr lang="en-AU" sz="1200" dirty="0"/>
              <a:t> (% of baseline)</a:t>
            </a:r>
          </a:p>
        </p:txBody>
      </p:sp>
      <p:sp>
        <p:nvSpPr>
          <p:cNvPr id="7" name="TextBox 6">
            <a:extLst>
              <a:ext uri="{FF2B5EF4-FFF2-40B4-BE49-F238E27FC236}">
                <a16:creationId xmlns:a16="http://schemas.microsoft.com/office/drawing/2014/main" id="{8F2AFAB4-4D75-45C2-811D-BF8C4564FA8C}"/>
              </a:ext>
            </a:extLst>
          </p:cNvPr>
          <p:cNvSpPr txBox="1"/>
          <p:nvPr/>
        </p:nvSpPr>
        <p:spPr>
          <a:xfrm>
            <a:off x="2092403" y="5587584"/>
            <a:ext cx="2313647" cy="369332"/>
          </a:xfrm>
          <a:prstGeom prst="rect">
            <a:avLst/>
          </a:prstGeom>
          <a:noFill/>
        </p:spPr>
        <p:txBody>
          <a:bodyPr wrap="none" rtlCol="0">
            <a:spAutoFit/>
          </a:bodyPr>
          <a:lstStyle/>
          <a:p>
            <a:r>
              <a:rPr lang="en-AU" dirty="0"/>
              <a:t>Time post injury (days)</a:t>
            </a:r>
          </a:p>
        </p:txBody>
      </p:sp>
      <p:sp>
        <p:nvSpPr>
          <p:cNvPr id="8" name="TextBox 7">
            <a:extLst>
              <a:ext uri="{FF2B5EF4-FFF2-40B4-BE49-F238E27FC236}">
                <a16:creationId xmlns:a16="http://schemas.microsoft.com/office/drawing/2014/main" id="{64460E77-ED66-404E-8B11-EF0F590D13B4}"/>
              </a:ext>
            </a:extLst>
          </p:cNvPr>
          <p:cNvSpPr txBox="1"/>
          <p:nvPr/>
        </p:nvSpPr>
        <p:spPr>
          <a:xfrm>
            <a:off x="758822" y="337351"/>
            <a:ext cx="317716" cy="369332"/>
          </a:xfrm>
          <a:prstGeom prst="rect">
            <a:avLst/>
          </a:prstGeom>
          <a:noFill/>
        </p:spPr>
        <p:txBody>
          <a:bodyPr wrap="none" rtlCol="0">
            <a:spAutoFit/>
          </a:bodyPr>
          <a:lstStyle/>
          <a:p>
            <a:r>
              <a:rPr lang="en-AU" dirty="0"/>
              <a:t>A</a:t>
            </a:r>
          </a:p>
        </p:txBody>
      </p:sp>
      <p:sp>
        <p:nvSpPr>
          <p:cNvPr id="9" name="TextBox 8">
            <a:extLst>
              <a:ext uri="{FF2B5EF4-FFF2-40B4-BE49-F238E27FC236}">
                <a16:creationId xmlns:a16="http://schemas.microsoft.com/office/drawing/2014/main" id="{C5C26E3D-8DCD-4372-A788-E074E55CEAD8}"/>
              </a:ext>
            </a:extLst>
          </p:cNvPr>
          <p:cNvSpPr txBox="1"/>
          <p:nvPr/>
        </p:nvSpPr>
        <p:spPr>
          <a:xfrm>
            <a:off x="754602" y="2041862"/>
            <a:ext cx="309700" cy="369332"/>
          </a:xfrm>
          <a:prstGeom prst="rect">
            <a:avLst/>
          </a:prstGeom>
          <a:noFill/>
        </p:spPr>
        <p:txBody>
          <a:bodyPr wrap="none" rtlCol="0">
            <a:spAutoFit/>
          </a:bodyPr>
          <a:lstStyle/>
          <a:p>
            <a:r>
              <a:rPr lang="en-AU" dirty="0"/>
              <a:t>B</a:t>
            </a:r>
          </a:p>
        </p:txBody>
      </p:sp>
      <p:sp>
        <p:nvSpPr>
          <p:cNvPr id="10" name="TextBox 9">
            <a:extLst>
              <a:ext uri="{FF2B5EF4-FFF2-40B4-BE49-F238E27FC236}">
                <a16:creationId xmlns:a16="http://schemas.microsoft.com/office/drawing/2014/main" id="{EC519C6A-FF0C-4D60-8CC8-C507D3C0A6FC}"/>
              </a:ext>
            </a:extLst>
          </p:cNvPr>
          <p:cNvSpPr txBox="1"/>
          <p:nvPr/>
        </p:nvSpPr>
        <p:spPr>
          <a:xfrm>
            <a:off x="754602" y="4065972"/>
            <a:ext cx="308098" cy="369332"/>
          </a:xfrm>
          <a:prstGeom prst="rect">
            <a:avLst/>
          </a:prstGeom>
          <a:noFill/>
        </p:spPr>
        <p:txBody>
          <a:bodyPr wrap="none" rtlCol="0">
            <a:spAutoFit/>
          </a:bodyPr>
          <a:lstStyle/>
          <a:p>
            <a:r>
              <a:rPr lang="en-AU" dirty="0"/>
              <a:t>C</a:t>
            </a:r>
          </a:p>
        </p:txBody>
      </p:sp>
      <p:pic>
        <p:nvPicPr>
          <p:cNvPr id="11" name="Picture 10">
            <a:extLst>
              <a:ext uri="{FF2B5EF4-FFF2-40B4-BE49-F238E27FC236}">
                <a16:creationId xmlns:a16="http://schemas.microsoft.com/office/drawing/2014/main" id="{545FB788-49C5-4D1B-A268-6DCF6AEFFF58}"/>
              </a:ext>
            </a:extLst>
          </p:cNvPr>
          <p:cNvPicPr/>
          <p:nvPr/>
        </p:nvPicPr>
        <p:blipFill rotWithShape="1">
          <a:blip r:embed="rId3" cstate="print">
            <a:extLst>
              <a:ext uri="{28A0092B-C50C-407E-A947-70E740481C1C}">
                <a14:useLocalDpi xmlns:a14="http://schemas.microsoft.com/office/drawing/2010/main" val="0"/>
              </a:ext>
            </a:extLst>
          </a:blip>
          <a:srcRect l="10567" b="65957"/>
          <a:stretch/>
        </p:blipFill>
        <p:spPr bwMode="auto">
          <a:xfrm>
            <a:off x="1748567" y="156482"/>
            <a:ext cx="3654442" cy="1728326"/>
          </a:xfrm>
          <a:prstGeom prst="rect">
            <a:avLst/>
          </a:prstGeom>
          <a:noFill/>
          <a:ln>
            <a:noFill/>
          </a:ln>
        </p:spPr>
      </p:pic>
      <p:pic>
        <p:nvPicPr>
          <p:cNvPr id="12" name="Picture 11">
            <a:extLst>
              <a:ext uri="{FF2B5EF4-FFF2-40B4-BE49-F238E27FC236}">
                <a16:creationId xmlns:a16="http://schemas.microsoft.com/office/drawing/2014/main" id="{150041F4-B13E-4AEF-88CE-13A5420954A3}"/>
              </a:ext>
            </a:extLst>
          </p:cNvPr>
          <p:cNvPicPr/>
          <p:nvPr/>
        </p:nvPicPr>
        <p:blipFill rotWithShape="1">
          <a:blip r:embed="rId3" cstate="print">
            <a:extLst>
              <a:ext uri="{28A0092B-C50C-407E-A947-70E740481C1C}">
                <a14:useLocalDpi xmlns:a14="http://schemas.microsoft.com/office/drawing/2010/main" val="0"/>
              </a:ext>
            </a:extLst>
          </a:blip>
          <a:srcRect l="11236" t="37001" b="35020"/>
          <a:stretch/>
        </p:blipFill>
        <p:spPr bwMode="auto">
          <a:xfrm>
            <a:off x="1840900" y="2343705"/>
            <a:ext cx="3627097" cy="1420426"/>
          </a:xfrm>
          <a:prstGeom prst="rect">
            <a:avLst/>
          </a:prstGeom>
          <a:noFill/>
          <a:ln>
            <a:noFill/>
          </a:ln>
        </p:spPr>
      </p:pic>
      <p:pic>
        <p:nvPicPr>
          <p:cNvPr id="13" name="Picture 12">
            <a:extLst>
              <a:ext uri="{FF2B5EF4-FFF2-40B4-BE49-F238E27FC236}">
                <a16:creationId xmlns:a16="http://schemas.microsoft.com/office/drawing/2014/main" id="{719C534D-6140-45BE-A35B-108881428C30}"/>
              </a:ext>
            </a:extLst>
          </p:cNvPr>
          <p:cNvPicPr/>
          <p:nvPr/>
        </p:nvPicPr>
        <p:blipFill rotWithShape="1">
          <a:blip r:embed="rId3" cstate="print">
            <a:extLst>
              <a:ext uri="{28A0092B-C50C-407E-A947-70E740481C1C}">
                <a14:useLocalDpi xmlns:a14="http://schemas.microsoft.com/office/drawing/2010/main" val="0"/>
              </a:ext>
            </a:extLst>
          </a:blip>
          <a:srcRect l="10749" t="69191" b="4456"/>
          <a:stretch/>
        </p:blipFill>
        <p:spPr bwMode="auto">
          <a:xfrm>
            <a:off x="1736602" y="4128117"/>
            <a:ext cx="3647010" cy="1337907"/>
          </a:xfrm>
          <a:prstGeom prst="rect">
            <a:avLst/>
          </a:prstGeom>
          <a:noFill/>
          <a:ln>
            <a:noFill/>
          </a:ln>
        </p:spPr>
      </p:pic>
      <p:sp>
        <p:nvSpPr>
          <p:cNvPr id="14" name="TextBox 13">
            <a:extLst>
              <a:ext uri="{FF2B5EF4-FFF2-40B4-BE49-F238E27FC236}">
                <a16:creationId xmlns:a16="http://schemas.microsoft.com/office/drawing/2014/main" id="{FBC282F7-20EC-4CC5-A66E-F4C84BF18E6E}"/>
              </a:ext>
            </a:extLst>
          </p:cNvPr>
          <p:cNvSpPr txBox="1"/>
          <p:nvPr/>
        </p:nvSpPr>
        <p:spPr>
          <a:xfrm>
            <a:off x="6303468" y="337351"/>
            <a:ext cx="5129710" cy="5314275"/>
          </a:xfrm>
          <a:prstGeom prst="rect">
            <a:avLst/>
          </a:prstGeom>
          <a:noFill/>
        </p:spPr>
        <p:txBody>
          <a:bodyPr wrap="square" rtlCol="0">
            <a:spAutoFit/>
          </a:bodyPr>
          <a:lstStyle/>
          <a:p>
            <a:pPr>
              <a:spcAft>
                <a:spcPts val="100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Figure 2: Schematical representation of neutrophil changes over time following major trauma, differentiated by complicated or uncomplicated clinical course. </a:t>
            </a:r>
            <a:r>
              <a:rPr lang="en-AU" sz="1800" b="0" dirty="0">
                <a:effectLst/>
                <a:latin typeface="Calibri" panose="020F0502020204030204" pitchFamily="34" charset="0"/>
                <a:ea typeface="Calibri" panose="020F0502020204030204" pitchFamily="34" charset="0"/>
                <a:cs typeface="Times New Roman" panose="02020603050405020304" pitchFamily="18" charset="0"/>
              </a:rPr>
              <a:t>Complicated course indicates subsequent sepsis or multiple organ dysfunction, where evidence exists in the literature. </a:t>
            </a: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AU" sz="1800" b="0" dirty="0">
                <a:effectLst/>
                <a:latin typeface="Calibri" panose="020F0502020204030204" pitchFamily="34" charset="0"/>
                <a:ea typeface="Calibri" panose="020F0502020204030204" pitchFamily="34" charset="0"/>
                <a:cs typeface="Times New Roman" panose="02020603050405020304" pitchFamily="18" charset="0"/>
              </a:rPr>
              <a:t>A: Neutrophil number post injury relative to pre-injury/control levels. </a:t>
            </a: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AU" sz="1800" b="0" dirty="0">
                <a:effectLst/>
                <a:latin typeface="Calibri" panose="020F0502020204030204" pitchFamily="34" charset="0"/>
                <a:ea typeface="Calibri" panose="020F0502020204030204" pitchFamily="34" charset="0"/>
                <a:cs typeface="Times New Roman" panose="02020603050405020304" pitchFamily="18" charset="0"/>
              </a:rPr>
              <a:t>B: Neutrophil responsiveness (CD11b or </a:t>
            </a:r>
            <a:r>
              <a:rPr lang="en-AU" sz="1800" b="0" dirty="0" err="1">
                <a:effectLst/>
                <a:latin typeface="Calibri" panose="020F0502020204030204" pitchFamily="34" charset="0"/>
                <a:ea typeface="Calibri" panose="020F0502020204030204" pitchFamily="34" charset="0"/>
                <a:cs typeface="Times New Roman" panose="02020603050405020304" pitchFamily="18" charset="0"/>
              </a:rPr>
              <a:t>FC</a:t>
            </a:r>
            <a:r>
              <a:rPr lang="en-AU" sz="1800" b="0" dirty="0" err="1">
                <a:effectLst/>
                <a:latin typeface="Calibri" panose="020F0502020204030204" pitchFamily="34" charset="0"/>
                <a:ea typeface="Calibri" panose="020F0502020204030204" pitchFamily="34" charset="0"/>
                <a:cs typeface="Calibri" panose="020F0502020204030204" pitchFamily="34" charset="0"/>
              </a:rPr>
              <a:t>γ</a:t>
            </a:r>
            <a:r>
              <a:rPr lang="en-AU" sz="1800" b="0" dirty="0" err="1">
                <a:effectLst/>
                <a:latin typeface="Calibri" panose="020F0502020204030204" pitchFamily="34" charset="0"/>
                <a:ea typeface="Calibri" panose="020F0502020204030204" pitchFamily="34" charset="0"/>
                <a:cs typeface="Times New Roman" panose="02020603050405020304" pitchFamily="18" charset="0"/>
              </a:rPr>
              <a:t>RII</a:t>
            </a:r>
            <a:r>
              <a:rPr lang="en-AU" sz="1800" b="0" dirty="0">
                <a:effectLst/>
                <a:latin typeface="Calibri" panose="020F0502020204030204" pitchFamily="34" charset="0"/>
                <a:ea typeface="Calibri" panose="020F0502020204030204" pitchFamily="34" charset="0"/>
                <a:cs typeface="Times New Roman" panose="02020603050405020304" pitchFamily="18" charset="0"/>
              </a:rPr>
              <a:t> upregulation in response to </a:t>
            </a:r>
            <a:r>
              <a:rPr lang="en-AU" sz="1800" b="0" dirty="0" err="1">
                <a:effectLst/>
                <a:latin typeface="Calibri" panose="020F0502020204030204" pitchFamily="34" charset="0"/>
                <a:ea typeface="Calibri" panose="020F0502020204030204" pitchFamily="34" charset="0"/>
                <a:cs typeface="Times New Roman" panose="02020603050405020304" pitchFamily="18" charset="0"/>
              </a:rPr>
              <a:t>fMLP</a:t>
            </a:r>
            <a:r>
              <a:rPr lang="en-AU" sz="1800" b="0" dirty="0">
                <a:effectLst/>
                <a:latin typeface="Calibri" panose="020F0502020204030204" pitchFamily="34" charset="0"/>
                <a:ea typeface="Calibri" panose="020F0502020204030204" pitchFamily="34" charset="0"/>
                <a:cs typeface="Times New Roman" panose="02020603050405020304" pitchFamily="18" charset="0"/>
              </a:rPr>
              <a:t>) following injury relative to control. </a:t>
            </a: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AU" sz="1800" b="0" dirty="0">
                <a:effectLst/>
                <a:latin typeface="Calibri" panose="020F0502020204030204" pitchFamily="34" charset="0"/>
                <a:ea typeface="Calibri" panose="020F0502020204030204" pitchFamily="34" charset="0"/>
                <a:cs typeface="Times New Roman" panose="02020603050405020304" pitchFamily="18" charset="0"/>
              </a:rPr>
              <a:t>C: Immunosuppressive CD16</a:t>
            </a:r>
            <a:r>
              <a:rPr lang="en-AU" sz="1800" b="0" baseline="30000" dirty="0">
                <a:effectLst/>
                <a:latin typeface="Calibri" panose="020F0502020204030204" pitchFamily="34" charset="0"/>
                <a:ea typeface="Calibri" panose="020F0502020204030204" pitchFamily="34" charset="0"/>
                <a:cs typeface="Times New Roman" panose="02020603050405020304" pitchFamily="18" charset="0"/>
              </a:rPr>
              <a:t>bright</a:t>
            </a:r>
            <a:r>
              <a:rPr lang="en-AU" sz="1800" b="0" dirty="0">
                <a:effectLst/>
                <a:latin typeface="Calibri" panose="020F0502020204030204" pitchFamily="34" charset="0"/>
                <a:ea typeface="Calibri" panose="020F0502020204030204" pitchFamily="34" charset="0"/>
                <a:cs typeface="Times New Roman" panose="02020603050405020304" pitchFamily="18" charset="0"/>
              </a:rPr>
              <a:t>/CD62L</a:t>
            </a:r>
            <a:r>
              <a:rPr lang="en-AU" sz="1800" b="0" baseline="30000" dirty="0">
                <a:effectLst/>
                <a:latin typeface="Calibri" panose="020F0502020204030204" pitchFamily="34" charset="0"/>
                <a:ea typeface="Calibri" panose="020F0502020204030204" pitchFamily="34" charset="0"/>
                <a:cs typeface="Times New Roman" panose="02020603050405020304" pitchFamily="18" charset="0"/>
              </a:rPr>
              <a:t>dim</a:t>
            </a:r>
            <a:r>
              <a:rPr lang="en-AU" sz="1800" b="0" dirty="0">
                <a:effectLst/>
                <a:latin typeface="Calibri" panose="020F0502020204030204" pitchFamily="34" charset="0"/>
                <a:ea typeface="Calibri" panose="020F0502020204030204" pitchFamily="34" charset="0"/>
                <a:cs typeface="Times New Roman" panose="02020603050405020304" pitchFamily="18" charset="0"/>
              </a:rPr>
              <a:t> neutrophils as percentage of total neutrophils relative to control. No data exist for the presence of these cells more than 4 days after trauma or in complicated/uncomplicated courses. </a:t>
            </a: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999044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408D5D-3D2F-4DB2-93CA-B0E693EFD358}"/>
              </a:ext>
            </a:extLst>
          </p:cNvPr>
          <p:cNvSpPr txBox="1"/>
          <p:nvPr/>
        </p:nvSpPr>
        <p:spPr>
          <a:xfrm>
            <a:off x="7785717" y="1226998"/>
            <a:ext cx="4024543" cy="4536883"/>
          </a:xfrm>
          <a:prstGeom prst="rect">
            <a:avLst/>
          </a:prstGeom>
          <a:noFill/>
        </p:spPr>
        <p:txBody>
          <a:bodyPr wrap="square" rtlCol="0">
            <a:spAutoFit/>
          </a:bodyPr>
          <a:lstStyle/>
          <a:p>
            <a:pPr>
              <a:spcAft>
                <a:spcPts val="1000"/>
              </a:spcAft>
            </a:pPr>
            <a:r>
              <a:rPr lang="en-AU" sz="1200" b="1" dirty="0">
                <a:effectLst/>
                <a:latin typeface="Book Antiqua" panose="02040602050305030304" pitchFamily="18" charset="0"/>
                <a:ea typeface="Calibri" panose="020F0502020204030204" pitchFamily="34" charset="0"/>
                <a:cs typeface="Times New Roman" panose="02020603050405020304" pitchFamily="18" charset="0"/>
              </a:rPr>
              <a:t>Figure 3: Neutrophil extravasation and resultant immune dysfunction.</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200" dirty="0">
                <a:effectLst/>
                <a:latin typeface="Book Antiqua" panose="02040602050305030304" pitchFamily="18" charset="0"/>
                <a:ea typeface="Calibri" panose="020F0502020204030204" pitchFamily="34" charset="0"/>
                <a:cs typeface="Times New Roman" panose="02020603050405020304" pitchFamily="18" charset="0"/>
              </a:rPr>
              <a:t>Tissue damage caused by injury leads to DAMP, catecholamine and corticosteroid release, which result in neutrophil egress from the bone marrow, as well as increased production through emergency granulopoiesis. This leads to a circulating neutrophilia and altered phenotypes of circulating neutrophils as discussed in text. It is hypothesised that hyperinflammatory cells expressing high levels of adhesion markers transmigrate into the demarginated pool in the lungs, spleen, liver and other end organs, where they may cause further inflammation through </a:t>
            </a:r>
            <a:r>
              <a:rPr lang="en-AU" sz="1200" dirty="0" err="1">
                <a:effectLst/>
                <a:latin typeface="Book Antiqua" panose="02040602050305030304" pitchFamily="18" charset="0"/>
                <a:ea typeface="Calibri" panose="020F0502020204030204" pitchFamily="34" charset="0"/>
                <a:cs typeface="Times New Roman" panose="02020603050405020304" pitchFamily="18" charset="0"/>
              </a:rPr>
              <a:t>NETosis</a:t>
            </a:r>
            <a:r>
              <a:rPr lang="en-AU" sz="1200" dirty="0">
                <a:effectLst/>
                <a:latin typeface="Book Antiqua" panose="02040602050305030304" pitchFamily="18" charset="0"/>
                <a:ea typeface="Calibri" panose="020F0502020204030204" pitchFamily="34" charset="0"/>
                <a:cs typeface="Times New Roman" panose="02020603050405020304" pitchFamily="18" charset="0"/>
              </a:rPr>
              <a:t>, degranulation and phagocytosis, leading to organ dysfunction. The loss of these highly inflammatory cells from the circulation leads to remaining neutrophils being dysfunctional, predisposing the individual to immune failure and secondary infection.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200" dirty="0">
                <a:effectLst/>
                <a:latin typeface="Book Antiqua" panose="02040602050305030304" pitchFamily="18" charset="0"/>
                <a:ea typeface="Calibri" panose="020F0502020204030204" pitchFamily="34" charset="0"/>
                <a:cs typeface="Times New Roman" panose="02020603050405020304" pitchFamily="18" charset="0"/>
              </a:rPr>
              <a:t>Figure created with BioRender.com</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sz="1200" dirty="0"/>
          </a:p>
        </p:txBody>
      </p:sp>
      <p:pic>
        <p:nvPicPr>
          <p:cNvPr id="3" name="Picture 2" descr="A picture containing text&#10;&#10;Description automatically generated">
            <a:extLst>
              <a:ext uri="{FF2B5EF4-FFF2-40B4-BE49-F238E27FC236}">
                <a16:creationId xmlns:a16="http://schemas.microsoft.com/office/drawing/2014/main" id="{6E0C632E-6CEB-4010-BB24-ACA7E1AE0749}"/>
              </a:ext>
            </a:extLst>
          </p:cNvPr>
          <p:cNvPicPr>
            <a:picLocks noChangeAspect="1"/>
          </p:cNvPicPr>
          <p:nvPr/>
        </p:nvPicPr>
        <p:blipFill>
          <a:blip r:embed="rId3"/>
          <a:stretch>
            <a:fillRect/>
          </a:stretch>
        </p:blipFill>
        <p:spPr>
          <a:xfrm>
            <a:off x="508857" y="1042693"/>
            <a:ext cx="6818020" cy="4772614"/>
          </a:xfrm>
          <a:prstGeom prst="rect">
            <a:avLst/>
          </a:prstGeom>
        </p:spPr>
      </p:pic>
    </p:spTree>
    <p:extLst>
      <p:ext uri="{BB962C8B-B14F-4D97-AF65-F5344CB8AC3E}">
        <p14:creationId xmlns:p14="http://schemas.microsoft.com/office/powerpoint/2010/main" val="1626053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9C1086F-99DC-47D5-8BAD-273940A696EA}"/>
              </a:ext>
            </a:extLst>
          </p:cNvPr>
          <p:cNvPicPr>
            <a:picLocks noChangeAspect="1"/>
          </p:cNvPicPr>
          <p:nvPr/>
        </p:nvPicPr>
        <p:blipFill rotWithShape="1">
          <a:blip r:embed="rId3"/>
          <a:srcRect l="2072" t="22781" r="85792" b="37691"/>
          <a:stretch/>
        </p:blipFill>
        <p:spPr>
          <a:xfrm>
            <a:off x="248575" y="1988596"/>
            <a:ext cx="1109709" cy="2530137"/>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8DFF5BAD-0C08-4022-84DC-21A0BFEF1DB3}"/>
              </a:ext>
            </a:extLst>
          </p:cNvPr>
          <p:cNvPicPr>
            <a:picLocks noChangeAspect="1"/>
          </p:cNvPicPr>
          <p:nvPr/>
        </p:nvPicPr>
        <p:blipFill rotWithShape="1">
          <a:blip r:embed="rId3"/>
          <a:srcRect l="15275" t="34154" r="60259" b="48786"/>
          <a:stretch/>
        </p:blipFill>
        <p:spPr>
          <a:xfrm>
            <a:off x="1935332" y="2636667"/>
            <a:ext cx="2237173" cy="1091954"/>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BF0D7F94-70E5-4AB8-8E26-AC82D4C38662}"/>
              </a:ext>
            </a:extLst>
          </p:cNvPr>
          <p:cNvPicPr>
            <a:picLocks noChangeAspect="1"/>
          </p:cNvPicPr>
          <p:nvPr/>
        </p:nvPicPr>
        <p:blipFill rotWithShape="1">
          <a:blip r:embed="rId3"/>
          <a:srcRect l="37023" t="3918" r="42492" b="67926"/>
          <a:stretch/>
        </p:blipFill>
        <p:spPr>
          <a:xfrm>
            <a:off x="3870664" y="530441"/>
            <a:ext cx="1873189" cy="1802167"/>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3EDEEDCA-5192-44EB-9600-5BD8CF1799F1}"/>
              </a:ext>
            </a:extLst>
          </p:cNvPr>
          <p:cNvPicPr>
            <a:picLocks noChangeAspect="1"/>
          </p:cNvPicPr>
          <p:nvPr/>
        </p:nvPicPr>
        <p:blipFill rotWithShape="1">
          <a:blip r:embed="rId3"/>
          <a:srcRect l="38285" t="57316" r="46958" b="6345"/>
          <a:stretch/>
        </p:blipFill>
        <p:spPr>
          <a:xfrm>
            <a:off x="3986074" y="4119239"/>
            <a:ext cx="1349406" cy="232595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AB7F71CD-2D45-437D-A2BC-A2050ED1E6D0}"/>
              </a:ext>
            </a:extLst>
          </p:cNvPr>
          <p:cNvPicPr>
            <a:picLocks noChangeAspect="1"/>
          </p:cNvPicPr>
          <p:nvPr/>
        </p:nvPicPr>
        <p:blipFill rotWithShape="1">
          <a:blip r:embed="rId3"/>
          <a:srcRect l="10712" t="37622" r="84919" b="54473"/>
          <a:stretch/>
        </p:blipFill>
        <p:spPr>
          <a:xfrm>
            <a:off x="1047565" y="2938508"/>
            <a:ext cx="399495" cy="506028"/>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B9CA4BB4-CF65-465E-84E3-89A574573065}"/>
              </a:ext>
            </a:extLst>
          </p:cNvPr>
          <p:cNvPicPr>
            <a:picLocks noChangeAspect="1"/>
          </p:cNvPicPr>
          <p:nvPr/>
        </p:nvPicPr>
        <p:blipFill rotWithShape="1">
          <a:blip r:embed="rId3"/>
          <a:srcRect l="41683" t="32074" r="53948" b="62378"/>
          <a:stretch/>
        </p:blipFill>
        <p:spPr>
          <a:xfrm>
            <a:off x="4376691" y="2401411"/>
            <a:ext cx="399495" cy="355106"/>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6F51536-C7BB-4989-AE7E-69CCEB6BB3B6}"/>
              </a:ext>
            </a:extLst>
          </p:cNvPr>
          <p:cNvPicPr>
            <a:picLocks noChangeAspect="1"/>
          </p:cNvPicPr>
          <p:nvPr/>
        </p:nvPicPr>
        <p:blipFill rotWithShape="1">
          <a:blip r:embed="rId3"/>
          <a:srcRect l="41683" t="50000" r="53948" b="42684"/>
          <a:stretch/>
        </p:blipFill>
        <p:spPr>
          <a:xfrm>
            <a:off x="4354497" y="3429000"/>
            <a:ext cx="399495" cy="468298"/>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1222BA87-3693-48E3-931F-36DB40F90C29}"/>
              </a:ext>
            </a:extLst>
          </p:cNvPr>
          <p:cNvPicPr>
            <a:picLocks noChangeAspect="1"/>
          </p:cNvPicPr>
          <p:nvPr/>
        </p:nvPicPr>
        <p:blipFill rotWithShape="1">
          <a:blip r:embed="rId3"/>
          <a:srcRect l="59547" t="13211" b="69729"/>
          <a:stretch/>
        </p:blipFill>
        <p:spPr>
          <a:xfrm>
            <a:off x="7265182" y="794796"/>
            <a:ext cx="4832880" cy="1426662"/>
          </a:xfrm>
          <a:prstGeom prst="rect">
            <a:avLst/>
          </a:prstGeom>
        </p:spPr>
      </p:pic>
      <p:pic>
        <p:nvPicPr>
          <p:cNvPr id="21" name="Picture 20" descr="A picture containing text&#10;&#10;Description automatically generated">
            <a:extLst>
              <a:ext uri="{FF2B5EF4-FFF2-40B4-BE49-F238E27FC236}">
                <a16:creationId xmlns:a16="http://schemas.microsoft.com/office/drawing/2014/main" id="{83A232CB-5893-45D7-9C74-E4696F41278D}"/>
              </a:ext>
            </a:extLst>
          </p:cNvPr>
          <p:cNvPicPr>
            <a:picLocks noChangeAspect="1"/>
          </p:cNvPicPr>
          <p:nvPr/>
        </p:nvPicPr>
        <p:blipFill rotWithShape="1">
          <a:blip r:embed="rId3"/>
          <a:srcRect l="59546" t="60784" r="5405" b="22157"/>
          <a:stretch/>
        </p:blipFill>
        <p:spPr>
          <a:xfrm>
            <a:off x="7833358" y="4641722"/>
            <a:ext cx="3204840" cy="1091953"/>
          </a:xfrm>
          <a:prstGeom prst="rect">
            <a:avLst/>
          </a:prstGeom>
        </p:spPr>
      </p:pic>
      <p:sp>
        <p:nvSpPr>
          <p:cNvPr id="22" name="TextBox 21">
            <a:extLst>
              <a:ext uri="{FF2B5EF4-FFF2-40B4-BE49-F238E27FC236}">
                <a16:creationId xmlns:a16="http://schemas.microsoft.com/office/drawing/2014/main" id="{ADEB2982-15F7-4E84-A5A2-3BB27D450211}"/>
              </a:ext>
            </a:extLst>
          </p:cNvPr>
          <p:cNvSpPr txBox="1"/>
          <p:nvPr/>
        </p:nvSpPr>
        <p:spPr>
          <a:xfrm>
            <a:off x="73806" y="4686499"/>
            <a:ext cx="1459246" cy="369332"/>
          </a:xfrm>
          <a:prstGeom prst="rect">
            <a:avLst/>
          </a:prstGeom>
          <a:noFill/>
        </p:spPr>
        <p:txBody>
          <a:bodyPr wrap="none" rtlCol="0">
            <a:spAutoFit/>
          </a:bodyPr>
          <a:lstStyle/>
          <a:p>
            <a:pPr algn="ctr"/>
            <a:r>
              <a:rPr lang="en-AU" dirty="0"/>
              <a:t>Bone marrow</a:t>
            </a:r>
          </a:p>
        </p:txBody>
      </p:sp>
      <p:sp>
        <p:nvSpPr>
          <p:cNvPr id="23" name="TextBox 22">
            <a:extLst>
              <a:ext uri="{FF2B5EF4-FFF2-40B4-BE49-F238E27FC236}">
                <a16:creationId xmlns:a16="http://schemas.microsoft.com/office/drawing/2014/main" id="{4FD061EF-28D0-4C25-B6F1-012FD8BC8999}"/>
              </a:ext>
            </a:extLst>
          </p:cNvPr>
          <p:cNvSpPr txBox="1"/>
          <p:nvPr/>
        </p:nvSpPr>
        <p:spPr>
          <a:xfrm>
            <a:off x="1792943" y="3897298"/>
            <a:ext cx="2379562" cy="369332"/>
          </a:xfrm>
          <a:prstGeom prst="rect">
            <a:avLst/>
          </a:prstGeom>
          <a:noFill/>
        </p:spPr>
        <p:txBody>
          <a:bodyPr wrap="none" rtlCol="0">
            <a:spAutoFit/>
          </a:bodyPr>
          <a:lstStyle/>
          <a:p>
            <a:r>
              <a:rPr lang="en-AU" dirty="0"/>
              <a:t>Circulating neutrophilia</a:t>
            </a:r>
          </a:p>
        </p:txBody>
      </p:sp>
      <p:sp>
        <p:nvSpPr>
          <p:cNvPr id="24" name="TextBox 23">
            <a:extLst>
              <a:ext uri="{FF2B5EF4-FFF2-40B4-BE49-F238E27FC236}">
                <a16:creationId xmlns:a16="http://schemas.microsoft.com/office/drawing/2014/main" id="{6DF45663-7508-4FA6-94C0-5EBBDE5EF8F9}"/>
              </a:ext>
            </a:extLst>
          </p:cNvPr>
          <p:cNvSpPr txBox="1"/>
          <p:nvPr/>
        </p:nvSpPr>
        <p:spPr>
          <a:xfrm>
            <a:off x="4384513" y="2500860"/>
            <a:ext cx="3117931" cy="646331"/>
          </a:xfrm>
          <a:prstGeom prst="rect">
            <a:avLst/>
          </a:prstGeom>
          <a:noFill/>
        </p:spPr>
        <p:txBody>
          <a:bodyPr wrap="square" rtlCol="0">
            <a:spAutoFit/>
          </a:bodyPr>
          <a:lstStyle/>
          <a:p>
            <a:pPr algn="ctr"/>
            <a:r>
              <a:rPr lang="en-AU" dirty="0"/>
              <a:t>Extravasation of activated neutrophils</a:t>
            </a:r>
          </a:p>
        </p:txBody>
      </p:sp>
      <p:sp>
        <p:nvSpPr>
          <p:cNvPr id="25" name="TextBox 24">
            <a:extLst>
              <a:ext uri="{FF2B5EF4-FFF2-40B4-BE49-F238E27FC236}">
                <a16:creationId xmlns:a16="http://schemas.microsoft.com/office/drawing/2014/main" id="{C0B962B4-6C30-45AC-A6B5-D3C91436883C}"/>
              </a:ext>
            </a:extLst>
          </p:cNvPr>
          <p:cNvSpPr txBox="1"/>
          <p:nvPr/>
        </p:nvSpPr>
        <p:spPr>
          <a:xfrm>
            <a:off x="4436191" y="3400965"/>
            <a:ext cx="3066253" cy="646331"/>
          </a:xfrm>
          <a:prstGeom prst="rect">
            <a:avLst/>
          </a:prstGeom>
          <a:noFill/>
        </p:spPr>
        <p:txBody>
          <a:bodyPr wrap="square" rtlCol="0">
            <a:spAutoFit/>
          </a:bodyPr>
          <a:lstStyle/>
          <a:p>
            <a:pPr algn="ctr"/>
            <a:r>
              <a:rPr lang="en-AU" dirty="0"/>
              <a:t>Dysfunctional neutrophils remain in circulation</a:t>
            </a:r>
          </a:p>
        </p:txBody>
      </p:sp>
      <p:sp>
        <p:nvSpPr>
          <p:cNvPr id="26" name="TextBox 25">
            <a:extLst>
              <a:ext uri="{FF2B5EF4-FFF2-40B4-BE49-F238E27FC236}">
                <a16:creationId xmlns:a16="http://schemas.microsoft.com/office/drawing/2014/main" id="{58B3583E-7AC6-429D-A5B5-558657BCA16B}"/>
              </a:ext>
            </a:extLst>
          </p:cNvPr>
          <p:cNvSpPr txBox="1"/>
          <p:nvPr/>
        </p:nvSpPr>
        <p:spPr>
          <a:xfrm>
            <a:off x="8068976" y="452279"/>
            <a:ext cx="2603661" cy="369332"/>
          </a:xfrm>
          <a:prstGeom prst="rect">
            <a:avLst/>
          </a:prstGeom>
          <a:noFill/>
        </p:spPr>
        <p:txBody>
          <a:bodyPr wrap="none" rtlCol="0">
            <a:spAutoFit/>
          </a:bodyPr>
          <a:lstStyle/>
          <a:p>
            <a:r>
              <a:rPr lang="en-AU" dirty="0"/>
              <a:t>Neutrophils in end organs</a:t>
            </a:r>
          </a:p>
        </p:txBody>
      </p:sp>
      <p:sp>
        <p:nvSpPr>
          <p:cNvPr id="27" name="TextBox 26">
            <a:extLst>
              <a:ext uri="{FF2B5EF4-FFF2-40B4-BE49-F238E27FC236}">
                <a16:creationId xmlns:a16="http://schemas.microsoft.com/office/drawing/2014/main" id="{B169654D-AFB5-40BE-9B47-10EB5EDFBEF9}"/>
              </a:ext>
            </a:extLst>
          </p:cNvPr>
          <p:cNvSpPr txBox="1"/>
          <p:nvPr/>
        </p:nvSpPr>
        <p:spPr>
          <a:xfrm>
            <a:off x="7190912" y="2063607"/>
            <a:ext cx="1541471" cy="369332"/>
          </a:xfrm>
          <a:prstGeom prst="rect">
            <a:avLst/>
          </a:prstGeom>
          <a:noFill/>
        </p:spPr>
        <p:txBody>
          <a:bodyPr wrap="square" rtlCol="0">
            <a:spAutoFit/>
          </a:bodyPr>
          <a:lstStyle/>
          <a:p>
            <a:r>
              <a:rPr lang="en-AU" dirty="0"/>
              <a:t>Degranulation</a:t>
            </a:r>
          </a:p>
        </p:txBody>
      </p:sp>
      <p:sp>
        <p:nvSpPr>
          <p:cNvPr id="28" name="TextBox 27">
            <a:extLst>
              <a:ext uri="{FF2B5EF4-FFF2-40B4-BE49-F238E27FC236}">
                <a16:creationId xmlns:a16="http://schemas.microsoft.com/office/drawing/2014/main" id="{778AFC48-BEF3-4AA6-9F93-A233A92FB909}"/>
              </a:ext>
            </a:extLst>
          </p:cNvPr>
          <p:cNvSpPr txBox="1"/>
          <p:nvPr/>
        </p:nvSpPr>
        <p:spPr>
          <a:xfrm>
            <a:off x="8682354" y="2058107"/>
            <a:ext cx="1397049" cy="369332"/>
          </a:xfrm>
          <a:prstGeom prst="rect">
            <a:avLst/>
          </a:prstGeom>
          <a:noFill/>
        </p:spPr>
        <p:txBody>
          <a:bodyPr wrap="none" rtlCol="0">
            <a:spAutoFit/>
          </a:bodyPr>
          <a:lstStyle/>
          <a:p>
            <a:r>
              <a:rPr lang="en-AU" dirty="0"/>
              <a:t>Phagocytosis</a:t>
            </a:r>
          </a:p>
        </p:txBody>
      </p:sp>
      <p:sp>
        <p:nvSpPr>
          <p:cNvPr id="29" name="TextBox 28">
            <a:extLst>
              <a:ext uri="{FF2B5EF4-FFF2-40B4-BE49-F238E27FC236}">
                <a16:creationId xmlns:a16="http://schemas.microsoft.com/office/drawing/2014/main" id="{A62787C6-5D93-4E39-8756-0BED2F51B5C2}"/>
              </a:ext>
            </a:extLst>
          </p:cNvPr>
          <p:cNvSpPr txBox="1"/>
          <p:nvPr/>
        </p:nvSpPr>
        <p:spPr>
          <a:xfrm>
            <a:off x="10030291" y="2046076"/>
            <a:ext cx="891911" cy="369332"/>
          </a:xfrm>
          <a:prstGeom prst="rect">
            <a:avLst/>
          </a:prstGeom>
          <a:noFill/>
        </p:spPr>
        <p:txBody>
          <a:bodyPr wrap="none" rtlCol="0">
            <a:spAutoFit/>
          </a:bodyPr>
          <a:lstStyle/>
          <a:p>
            <a:r>
              <a:rPr lang="en-AU" dirty="0" err="1"/>
              <a:t>NETosis</a:t>
            </a:r>
            <a:endParaRPr lang="en-AU" dirty="0"/>
          </a:p>
        </p:txBody>
      </p:sp>
      <p:sp>
        <p:nvSpPr>
          <p:cNvPr id="30" name="TextBox 29">
            <a:extLst>
              <a:ext uri="{FF2B5EF4-FFF2-40B4-BE49-F238E27FC236}">
                <a16:creationId xmlns:a16="http://schemas.microsoft.com/office/drawing/2014/main" id="{6880ECC3-7068-4F7D-8CD8-39117F5D2554}"/>
              </a:ext>
            </a:extLst>
          </p:cNvPr>
          <p:cNvSpPr txBox="1"/>
          <p:nvPr/>
        </p:nvSpPr>
        <p:spPr>
          <a:xfrm>
            <a:off x="8019497" y="4193043"/>
            <a:ext cx="2547877" cy="369332"/>
          </a:xfrm>
          <a:prstGeom prst="rect">
            <a:avLst/>
          </a:prstGeom>
          <a:noFill/>
        </p:spPr>
        <p:txBody>
          <a:bodyPr wrap="none" rtlCol="0">
            <a:spAutoFit/>
          </a:bodyPr>
          <a:lstStyle/>
          <a:p>
            <a:r>
              <a:rPr lang="en-AU" dirty="0"/>
              <a:t>Neutrophils in circulation</a:t>
            </a:r>
          </a:p>
        </p:txBody>
      </p:sp>
      <p:sp>
        <p:nvSpPr>
          <p:cNvPr id="31" name="TextBox 30">
            <a:extLst>
              <a:ext uri="{FF2B5EF4-FFF2-40B4-BE49-F238E27FC236}">
                <a16:creationId xmlns:a16="http://schemas.microsoft.com/office/drawing/2014/main" id="{ED22C603-EA81-43D2-983B-C702F6367197}"/>
              </a:ext>
            </a:extLst>
          </p:cNvPr>
          <p:cNvSpPr txBox="1"/>
          <p:nvPr/>
        </p:nvSpPr>
        <p:spPr>
          <a:xfrm>
            <a:off x="7411055" y="5718164"/>
            <a:ext cx="1808169" cy="646331"/>
          </a:xfrm>
          <a:prstGeom prst="rect">
            <a:avLst/>
          </a:prstGeom>
          <a:noFill/>
        </p:spPr>
        <p:txBody>
          <a:bodyPr wrap="square" rtlCol="0">
            <a:spAutoFit/>
          </a:bodyPr>
          <a:lstStyle/>
          <a:p>
            <a:pPr algn="ctr"/>
            <a:r>
              <a:rPr lang="en-AU" dirty="0" err="1"/>
              <a:t>Hypersegmented</a:t>
            </a:r>
            <a:r>
              <a:rPr lang="en-AU" dirty="0"/>
              <a:t> neutrophils</a:t>
            </a:r>
          </a:p>
        </p:txBody>
      </p:sp>
      <p:sp>
        <p:nvSpPr>
          <p:cNvPr id="32" name="TextBox 31">
            <a:extLst>
              <a:ext uri="{FF2B5EF4-FFF2-40B4-BE49-F238E27FC236}">
                <a16:creationId xmlns:a16="http://schemas.microsoft.com/office/drawing/2014/main" id="{0D0D212F-5E5A-4B96-BD6B-BE76D39C6E43}"/>
              </a:ext>
            </a:extLst>
          </p:cNvPr>
          <p:cNvSpPr txBox="1"/>
          <p:nvPr/>
        </p:nvSpPr>
        <p:spPr>
          <a:xfrm>
            <a:off x="9465391" y="5701552"/>
            <a:ext cx="1602354" cy="646331"/>
          </a:xfrm>
          <a:prstGeom prst="rect">
            <a:avLst/>
          </a:prstGeom>
          <a:noFill/>
        </p:spPr>
        <p:txBody>
          <a:bodyPr wrap="square" rtlCol="0">
            <a:spAutoFit/>
          </a:bodyPr>
          <a:lstStyle/>
          <a:p>
            <a:pPr algn="ctr"/>
            <a:r>
              <a:rPr lang="en-AU" dirty="0"/>
              <a:t>Neutrophil dysfunction</a:t>
            </a:r>
          </a:p>
        </p:txBody>
      </p:sp>
      <p:sp>
        <p:nvSpPr>
          <p:cNvPr id="33" name="TextBox 32">
            <a:extLst>
              <a:ext uri="{FF2B5EF4-FFF2-40B4-BE49-F238E27FC236}">
                <a16:creationId xmlns:a16="http://schemas.microsoft.com/office/drawing/2014/main" id="{F9DDEA2A-C5D3-4EF5-9C35-5D06B9445BE5}"/>
              </a:ext>
            </a:extLst>
          </p:cNvPr>
          <p:cNvSpPr txBox="1"/>
          <p:nvPr/>
        </p:nvSpPr>
        <p:spPr>
          <a:xfrm>
            <a:off x="3558114" y="6415333"/>
            <a:ext cx="2036648" cy="369332"/>
          </a:xfrm>
          <a:prstGeom prst="rect">
            <a:avLst/>
          </a:prstGeom>
          <a:noFill/>
        </p:spPr>
        <p:txBody>
          <a:bodyPr wrap="none" rtlCol="0">
            <a:spAutoFit/>
          </a:bodyPr>
          <a:lstStyle/>
          <a:p>
            <a:r>
              <a:rPr lang="en-AU" dirty="0"/>
              <a:t>Systemic circulation</a:t>
            </a:r>
          </a:p>
        </p:txBody>
      </p:sp>
      <p:sp>
        <p:nvSpPr>
          <p:cNvPr id="34" name="TextBox 33">
            <a:extLst>
              <a:ext uri="{FF2B5EF4-FFF2-40B4-BE49-F238E27FC236}">
                <a16:creationId xmlns:a16="http://schemas.microsoft.com/office/drawing/2014/main" id="{069C4AB7-6903-4A78-9483-8B83D2916216}"/>
              </a:ext>
            </a:extLst>
          </p:cNvPr>
          <p:cNvSpPr txBox="1"/>
          <p:nvPr/>
        </p:nvSpPr>
        <p:spPr>
          <a:xfrm>
            <a:off x="3183437" y="161109"/>
            <a:ext cx="3026534" cy="369332"/>
          </a:xfrm>
          <a:prstGeom prst="rect">
            <a:avLst/>
          </a:prstGeom>
          <a:noFill/>
        </p:spPr>
        <p:txBody>
          <a:bodyPr wrap="none" rtlCol="0">
            <a:spAutoFit/>
          </a:bodyPr>
          <a:lstStyle/>
          <a:p>
            <a:r>
              <a:rPr lang="en-AU" dirty="0"/>
              <a:t>Demarginated neutrophil pool</a:t>
            </a:r>
          </a:p>
        </p:txBody>
      </p:sp>
    </p:spTree>
    <p:extLst>
      <p:ext uri="{BB962C8B-B14F-4D97-AF65-F5344CB8AC3E}">
        <p14:creationId xmlns:p14="http://schemas.microsoft.com/office/powerpoint/2010/main" val="3321270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EA3C-438F-4FA1-81B1-A63ADE3514DA}"/>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5B95936A-61B2-48C9-A92D-F7D077048DDC}"/>
              </a:ext>
            </a:extLst>
          </p:cNvPr>
          <p:cNvSpPr>
            <a:spLocks noGrp="1"/>
          </p:cNvSpPr>
          <p:nvPr>
            <p:ph idx="1"/>
          </p:nvPr>
        </p:nvSpPr>
        <p:spPr/>
        <p:txBody>
          <a:bodyPr/>
          <a:lstStyle/>
          <a:p>
            <a:pPr marL="0" indent="0">
              <a:lnSpc>
                <a:spcPct val="150000"/>
              </a:lnSpc>
              <a:spcBef>
                <a:spcPts val="200"/>
              </a:spcBef>
              <a:buNone/>
            </a:pPr>
            <a:r>
              <a:rPr lang="en-AU" sz="1800" b="1" dirty="0">
                <a:solidFill>
                  <a:srgbClr val="2F5496"/>
                </a:solidFill>
                <a:effectLst/>
                <a:latin typeface="Book Antiqua" panose="02040602050305030304" pitchFamily="18" charset="0"/>
                <a:ea typeface="Times New Roman" panose="02020603050405020304" pitchFamily="18" charset="0"/>
                <a:cs typeface="Times New Roman" panose="02020603050405020304" pitchFamily="18" charset="0"/>
              </a:rPr>
              <a:t>Image credits </a:t>
            </a:r>
            <a:endParaRPr lang="en-AU"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buNone/>
            </a:pPr>
            <a:r>
              <a:rPr lang="en-AU" sz="1800" dirty="0">
                <a:effectLst/>
                <a:latin typeface="Book Antiqua" panose="02040602050305030304" pitchFamily="18" charset="0"/>
                <a:ea typeface="Calibri" panose="020F0502020204030204" pitchFamily="34" charset="0"/>
                <a:cs typeface="Times New Roman" panose="02020603050405020304" pitchFamily="18" charset="0"/>
              </a:rPr>
              <a:t>Figure 3 created with BioRender.com</a:t>
            </a:r>
            <a:endParaRPr lang="en-AU" dirty="0"/>
          </a:p>
        </p:txBody>
      </p:sp>
    </p:spTree>
    <p:extLst>
      <p:ext uri="{BB962C8B-B14F-4D97-AF65-F5344CB8AC3E}">
        <p14:creationId xmlns:p14="http://schemas.microsoft.com/office/powerpoint/2010/main" val="18668738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TotalTime>
  <Words>791</Words>
  <Application>Microsoft Office PowerPoint</Application>
  <PresentationFormat>Widescreen</PresentationFormat>
  <Paragraphs>68</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Book Antiqua</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Liam Finlay</cp:lastModifiedBy>
  <cp:revision>19</cp:revision>
  <dcterms:created xsi:type="dcterms:W3CDTF">2018-09-06T23:30:20Z</dcterms:created>
  <dcterms:modified xsi:type="dcterms:W3CDTF">2021-07-22T01:35:14Z</dcterms:modified>
</cp:coreProperties>
</file>