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8" autoAdjust="0"/>
    <p:restoredTop sz="94660"/>
  </p:normalViewPr>
  <p:slideViewPr>
    <p:cSldViewPr snapToGrid="0">
      <p:cViewPr varScale="1">
        <p:scale>
          <a:sx n="64" d="100"/>
          <a:sy n="64" d="100"/>
        </p:scale>
        <p:origin x="-596" y="-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Users\tarec.elajami\Desktop\Prosthetic%20Valve%20endocarditis%20\Fig%201%3c%2060%20days%20post%20SV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solidFill>
                  <a:schemeClr val="tx1"/>
                </a:solidFill>
                <a:effectLst/>
              </a:rPr>
              <a:t>The </a:t>
            </a:r>
            <a:r>
              <a:rPr lang="en-US" sz="1800" b="1" i="0" baseline="0" dirty="0" smtClean="0">
                <a:solidFill>
                  <a:schemeClr val="tx1"/>
                </a:solidFill>
                <a:effectLst/>
              </a:rPr>
              <a:t>prevalence </a:t>
            </a:r>
            <a:r>
              <a:rPr lang="en-US" sz="1800" b="1" i="0" baseline="0" dirty="0">
                <a:solidFill>
                  <a:schemeClr val="tx1"/>
                </a:solidFill>
                <a:effectLst/>
              </a:rPr>
              <a:t>of PVE </a:t>
            </a:r>
            <a:r>
              <a:rPr lang="en-US" sz="1800" b="1" i="0" baseline="0" dirty="0" smtClean="0">
                <a:solidFill>
                  <a:schemeClr val="tx1"/>
                </a:solidFill>
                <a:effectLst/>
              </a:rPr>
              <a:t>causative organisms according to the timing and technique of valve  intervention</a:t>
            </a:r>
            <a:endParaRPr lang="en-US" dirty="0"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'[Fig 1&lt; 60 days post SVR.xlsx]Sheet2'!$B$1</c:f>
              <c:strCache>
                <c:ptCount val="1"/>
                <c:pt idx="0">
                  <c:v>Streptococci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'[Fig 1&lt; 60 days post SVR.xlsx]Sheet2'!$A$2:$A$5</c:f>
              <c:strCache>
                <c:ptCount val="4"/>
                <c:pt idx="0">
                  <c:v>&lt;2 months after SVR</c:v>
                </c:pt>
                <c:pt idx="1">
                  <c:v>2-12 months after SVR</c:v>
                </c:pt>
                <c:pt idx="2">
                  <c:v>&gt;12 months after SVR</c:v>
                </c:pt>
                <c:pt idx="3">
                  <c:v>Up to 1 year after TAVR</c:v>
                </c:pt>
              </c:strCache>
            </c:strRef>
          </c:cat>
          <c:val>
            <c:numRef>
              <c:f>'[Fig 1&lt; 60 days post SVR.xlsx]Sheet2'!$B$2:$B$5</c:f>
              <c:numCache>
                <c:formatCode>0%</c:formatCode>
                <c:ptCount val="4"/>
                <c:pt idx="0">
                  <c:v>0.02</c:v>
                </c:pt>
                <c:pt idx="1">
                  <c:v>0.13</c:v>
                </c:pt>
                <c:pt idx="2">
                  <c:v>0.3</c:v>
                </c:pt>
                <c:pt idx="3">
                  <c:v>0.17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CA4-4F42-BA28-51917E6700CC}"/>
            </c:ext>
          </c:extLst>
        </c:ser>
        <c:ser>
          <c:idx val="1"/>
          <c:order val="1"/>
          <c:tx>
            <c:strRef>
              <c:f>'[Fig 1&lt; 60 days post SVR.xlsx]Sheet2'!$C$1</c:f>
              <c:strCache>
                <c:ptCount val="1"/>
                <c:pt idx="0">
                  <c:v>Enterococci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'[Fig 1&lt; 60 days post SVR.xlsx]Sheet2'!$A$2:$A$5</c:f>
              <c:strCache>
                <c:ptCount val="4"/>
                <c:pt idx="0">
                  <c:v>&lt;2 months after SVR</c:v>
                </c:pt>
                <c:pt idx="1">
                  <c:v>2-12 months after SVR</c:v>
                </c:pt>
                <c:pt idx="2">
                  <c:v>&gt;12 months after SVR</c:v>
                </c:pt>
                <c:pt idx="3">
                  <c:v>Up to 1 year after TAVR</c:v>
                </c:pt>
              </c:strCache>
            </c:strRef>
          </c:cat>
          <c:val>
            <c:numRef>
              <c:f>'[Fig 1&lt; 60 days post SVR.xlsx]Sheet2'!$C$2:$C$5</c:f>
              <c:numCache>
                <c:formatCode>0%</c:formatCode>
                <c:ptCount val="4"/>
                <c:pt idx="0">
                  <c:v>0.08</c:v>
                </c:pt>
                <c:pt idx="1">
                  <c:v>0.11</c:v>
                </c:pt>
                <c:pt idx="2">
                  <c:v>0.11</c:v>
                </c:pt>
                <c:pt idx="3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CA4-4F42-BA28-51917E6700CC}"/>
            </c:ext>
          </c:extLst>
        </c:ser>
        <c:ser>
          <c:idx val="2"/>
          <c:order val="2"/>
          <c:tx>
            <c:strRef>
              <c:f>'[Fig 1&lt; 60 days post SVR.xlsx]Sheet2'!$D$1</c:f>
              <c:strCache>
                <c:ptCount val="1"/>
                <c:pt idx="0">
                  <c:v>Staphylococcus aureus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'[Fig 1&lt; 60 days post SVR.xlsx]Sheet2'!$A$2:$A$5</c:f>
              <c:strCache>
                <c:ptCount val="4"/>
                <c:pt idx="0">
                  <c:v>&lt;2 months after SVR</c:v>
                </c:pt>
                <c:pt idx="1">
                  <c:v>2-12 months after SVR</c:v>
                </c:pt>
                <c:pt idx="2">
                  <c:v>&gt;12 months after SVR</c:v>
                </c:pt>
                <c:pt idx="3">
                  <c:v>Up to 1 year after TAVR</c:v>
                </c:pt>
              </c:strCache>
            </c:strRef>
          </c:cat>
          <c:val>
            <c:numRef>
              <c:f>'[Fig 1&lt; 60 days post SVR.xlsx]Sheet2'!$D$2:$D$5</c:f>
              <c:numCache>
                <c:formatCode>0%</c:formatCode>
                <c:ptCount val="4"/>
                <c:pt idx="0">
                  <c:v>0.3</c:v>
                </c:pt>
                <c:pt idx="1">
                  <c:v>0.13</c:v>
                </c:pt>
                <c:pt idx="2">
                  <c:v>0.22</c:v>
                </c:pt>
                <c:pt idx="3">
                  <c:v>0.24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CA4-4F42-BA28-51917E6700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3774976"/>
        <c:axId val="186455552"/>
      </c:barChart>
      <c:catAx>
        <c:axId val="203774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6455552"/>
        <c:crosses val="autoZero"/>
        <c:auto val="1"/>
        <c:lblAlgn val="ctr"/>
        <c:lblOffset val="100"/>
        <c:noMultiLvlLbl val="0"/>
      </c:catAx>
      <c:valAx>
        <c:axId val="186455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chemeClr val="tx1"/>
                    </a:solidFill>
                  </a:rPr>
                  <a:t>Incidence</a:t>
                </a:r>
                <a:r>
                  <a:rPr lang="en-US" sz="1600" b="1" baseline="0">
                    <a:solidFill>
                      <a:schemeClr val="tx1"/>
                    </a:solidFill>
                  </a:rPr>
                  <a:t> </a:t>
                </a:r>
                <a:endParaRPr lang="en-US" sz="1600" b="1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3774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409DEE-1E26-4EC5-995E-8820C937B044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86097-AD33-41CF-8DE2-D3863ED77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57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58628115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8DDDE-3264-42DC-893D-423029D1D4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18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2: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Prevalence of causative organisms according to timing and technique of valve intervention.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86097-AD33-41CF-8DE2-D3863ED775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98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3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Perivalvular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complication in a patient with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stentless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aortic valve endocarditis.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86097-AD33-41CF-8DE2-D3863ED775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37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4: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Transesophageal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echocardiogram in a patient with mitral valve replacement endocarditis with 3D-reconstruction.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8DDDE-3264-42DC-893D-423029D1D4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4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5: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Cardiac Computed tomography in a patient with tricuspid valve replacement endocarditis with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perivalvular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extension.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8DDDE-3264-42DC-893D-423029D1D4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48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6: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Tranesophageal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echocardiogram and cardiac computed tomography in a patient with metallic aortic valve replacement endocarditis, complicated by aortic dissection.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8DDDE-3264-42DC-893D-423029D1D4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52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7: </a:t>
            </a:r>
            <a:r>
              <a:rPr lang="en-US" sz="1200" kern="1200" baseline="300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F-FDG PET/CT in a patient with aortic valve replacement complicated by septic emboli. 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8DDDE-3264-42DC-893D-423029D1D4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64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BE25-FB4D-4399-81A1-66F66C6CD07F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F47B2-49E1-4576-BC0C-20A4892B5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07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BE25-FB4D-4399-81A1-66F66C6CD07F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F47B2-49E1-4576-BC0C-20A4892B5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79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BE25-FB4D-4399-81A1-66F66C6CD07F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F47B2-49E1-4576-BC0C-20A4892B5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06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BE25-FB4D-4399-81A1-66F66C6CD07F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F47B2-49E1-4576-BC0C-20A4892B5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97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BE25-FB4D-4399-81A1-66F66C6CD07F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F47B2-49E1-4576-BC0C-20A4892B5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27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BE25-FB4D-4399-81A1-66F66C6CD07F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F47B2-49E1-4576-BC0C-20A4892B5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0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BE25-FB4D-4399-81A1-66F66C6CD07F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F47B2-49E1-4576-BC0C-20A4892B5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52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BE25-FB4D-4399-81A1-66F66C6CD07F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F47B2-49E1-4576-BC0C-20A4892B5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99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BE25-FB4D-4399-81A1-66F66C6CD07F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F47B2-49E1-4576-BC0C-20A4892B5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33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BE25-FB4D-4399-81A1-66F66C6CD07F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F47B2-49E1-4576-BC0C-20A4892B5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45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BE25-FB4D-4399-81A1-66F66C6CD07F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F47B2-49E1-4576-BC0C-20A4892B5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DBE25-FB4D-4399-81A1-66F66C6CD07F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F47B2-49E1-4576-BC0C-20A4892B5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6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mp"/><Relationship Id="rId5" Type="http://schemas.openxmlformats.org/officeDocument/2006/relationships/image" Target="../media/image18.tmp"/><Relationship Id="rId4" Type="http://schemas.openxmlformats.org/officeDocument/2006/relationships/image" Target="../media/image17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yngo Dynamics Workplac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4" t="8939" r="19055" b="21202"/>
          <a:stretch/>
        </p:blipFill>
        <p:spPr>
          <a:xfrm>
            <a:off x="396607" y="1029550"/>
            <a:ext cx="5699393" cy="4463657"/>
          </a:xfrm>
          <a:prstGeom prst="rect">
            <a:avLst/>
          </a:prstGeom>
        </p:spPr>
      </p:pic>
      <p:pic>
        <p:nvPicPr>
          <p:cNvPr id="5" name="Picture 4" descr="syngo Dynamics Workplac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6" t="15119" r="22073" b="6905"/>
          <a:stretch/>
        </p:blipFill>
        <p:spPr>
          <a:xfrm>
            <a:off x="6096000" y="1029550"/>
            <a:ext cx="5537812" cy="44536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49782" y="3768436"/>
            <a:ext cx="471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RV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57309" y="3768436"/>
            <a:ext cx="471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RV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5976" y="2316116"/>
            <a:ext cx="471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RA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57309" y="1928189"/>
            <a:ext cx="471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RA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1690818">
            <a:off x="2355273" y="2909455"/>
            <a:ext cx="350703" cy="9698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9315776">
            <a:off x="9531927" y="3256389"/>
            <a:ext cx="346364" cy="1740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1021" y="1730829"/>
            <a:ext cx="244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69032" y="1739595"/>
            <a:ext cx="244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31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68B1B0F8-8320-3046-A0EF-5AF2421AAE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2873735"/>
              </p:ext>
            </p:extLst>
          </p:nvPr>
        </p:nvGraphicFramePr>
        <p:xfrm>
          <a:off x="245268" y="227220"/>
          <a:ext cx="11701463" cy="6403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39238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yngo Dynamics Workplace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1" t="12384" r="10877"/>
          <a:stretch/>
        </p:blipFill>
        <p:spPr>
          <a:xfrm>
            <a:off x="3200401" y="0"/>
            <a:ext cx="4977189" cy="3592286"/>
          </a:xfrm>
        </p:spPr>
      </p:pic>
      <p:sp>
        <p:nvSpPr>
          <p:cNvPr id="5" name="TextBox 4"/>
          <p:cNvSpPr txBox="1"/>
          <p:nvPr/>
        </p:nvSpPr>
        <p:spPr>
          <a:xfrm>
            <a:off x="3494314" y="607270"/>
            <a:ext cx="318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37142" y="607270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29187" y="1701483"/>
            <a:ext cx="4490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FF00"/>
                </a:solidFill>
              </a:rPr>
              <a:t>RA</a:t>
            </a:r>
            <a:endParaRPr lang="en-US" sz="9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30340" y="1701483"/>
            <a:ext cx="4490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FF00"/>
                </a:solidFill>
              </a:rPr>
              <a:t>RA</a:t>
            </a:r>
            <a:endParaRPr lang="en-US" sz="9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6147" y="3007707"/>
            <a:ext cx="4490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FF00"/>
                </a:solidFill>
              </a:rPr>
              <a:t>RV</a:t>
            </a:r>
            <a:endParaRPr lang="en-US" sz="9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8976" y="3095948"/>
            <a:ext cx="4490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FF00"/>
                </a:solidFill>
              </a:rPr>
              <a:t>RV</a:t>
            </a:r>
            <a:endParaRPr lang="en-US" sz="900" dirty="0">
              <a:solidFill>
                <a:srgbClr val="FFFF00"/>
              </a:solidFill>
            </a:endParaRPr>
          </a:p>
        </p:txBody>
      </p:sp>
      <p:pic>
        <p:nvPicPr>
          <p:cNvPr id="13" name="Picture 12" descr="syngo Dynamics Workplac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9" t="15357" r="11285"/>
          <a:stretch/>
        </p:blipFill>
        <p:spPr>
          <a:xfrm>
            <a:off x="3184837" y="3561758"/>
            <a:ext cx="5008315" cy="329624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86174" y="5094463"/>
            <a:ext cx="4490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FF00"/>
                </a:solidFill>
              </a:rPr>
              <a:t>RA</a:t>
            </a:r>
            <a:endParaRPr lang="en-US" sz="9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37142" y="5142333"/>
            <a:ext cx="4490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FF00"/>
                </a:solidFill>
              </a:rPr>
              <a:t>RA</a:t>
            </a:r>
            <a:endParaRPr lang="en-US" sz="9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54259" y="5261767"/>
            <a:ext cx="6694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FF00"/>
                </a:solidFill>
              </a:rPr>
              <a:t>LVOT</a:t>
            </a:r>
            <a:endParaRPr lang="en-US" sz="9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01144" y="5221729"/>
            <a:ext cx="4490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FF00"/>
                </a:solidFill>
              </a:rPr>
              <a:t>LVOT</a:t>
            </a:r>
            <a:endParaRPr lang="en-US" sz="900" dirty="0">
              <a:solidFill>
                <a:srgbClr val="FFFF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94314" y="3730839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27523" y="3733112"/>
            <a:ext cx="327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725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yngo Dynamics Workplace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4" t="17710" r="18768"/>
          <a:stretch/>
        </p:blipFill>
        <p:spPr>
          <a:xfrm>
            <a:off x="1004207" y="130629"/>
            <a:ext cx="3812722" cy="3580720"/>
          </a:xfrm>
        </p:spPr>
      </p:pic>
      <p:pic>
        <p:nvPicPr>
          <p:cNvPr id="5" name="Picture 4" descr="syngo Dynamics Workplac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8" t="15357" r="11645" b="8571"/>
          <a:stretch/>
        </p:blipFill>
        <p:spPr>
          <a:xfrm>
            <a:off x="4669971" y="130630"/>
            <a:ext cx="5184322" cy="3580719"/>
          </a:xfrm>
          <a:prstGeom prst="rect">
            <a:avLst/>
          </a:prstGeom>
        </p:spPr>
      </p:pic>
      <p:pic>
        <p:nvPicPr>
          <p:cNvPr id="6" name="Picture 5" descr="syngo Dynamics Workplace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0" t="17739" r="11565" b="6071"/>
          <a:stretch/>
        </p:blipFill>
        <p:spPr>
          <a:xfrm>
            <a:off x="5492280" y="3858306"/>
            <a:ext cx="4362013" cy="28853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6531" y="779646"/>
            <a:ext cx="240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50001" y="779646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98304" y="4278869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" name="Picture 9" descr="Philips QLAB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3" t="15477" r="14589" b="17738"/>
          <a:stretch/>
        </p:blipFill>
        <p:spPr>
          <a:xfrm>
            <a:off x="953879" y="4220936"/>
            <a:ext cx="3514240" cy="263706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62284" y="4262250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63034" y="4278869"/>
            <a:ext cx="327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2310493" y="2073729"/>
            <a:ext cx="318407" cy="13062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43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9697" y="1185524"/>
            <a:ext cx="3954332" cy="2822859"/>
            <a:chOff x="6359446" y="-60339"/>
            <a:chExt cx="4262290" cy="3144407"/>
          </a:xfrm>
        </p:grpSpPr>
        <p:pic>
          <p:nvPicPr>
            <p:cNvPr id="5" name="Picture 4" descr="Aquarius iNtuition Edition, ver.4.4.13.P7 (810.5625)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88" t="24908" r="29352" b="7460"/>
            <a:stretch/>
          </p:blipFill>
          <p:spPr>
            <a:xfrm>
              <a:off x="6450751" y="351063"/>
              <a:ext cx="4170985" cy="2733005"/>
            </a:xfrm>
            <a:prstGeom prst="rect">
              <a:avLst/>
            </a:prstGeom>
          </p:spPr>
        </p:pic>
        <p:sp>
          <p:nvSpPr>
            <p:cNvPr id="7" name="Down Arrow 6"/>
            <p:cNvSpPr/>
            <p:nvPr/>
          </p:nvSpPr>
          <p:spPr>
            <a:xfrm>
              <a:off x="9454460" y="1406045"/>
              <a:ext cx="84364" cy="19098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59446" y="-60339"/>
              <a:ext cx="296637" cy="411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" y="1262271"/>
            <a:ext cx="4041320" cy="2796692"/>
            <a:chOff x="838200" y="180459"/>
            <a:chExt cx="4470425" cy="2903610"/>
          </a:xfrm>
        </p:grpSpPr>
        <p:sp>
          <p:nvSpPr>
            <p:cNvPr id="3" name="TextBox 2"/>
            <p:cNvSpPr txBox="1"/>
            <p:nvPr/>
          </p:nvSpPr>
          <p:spPr>
            <a:xfrm>
              <a:off x="838200" y="180459"/>
              <a:ext cx="296636" cy="413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dirty="0"/>
            </a:p>
          </p:txBody>
        </p:sp>
        <p:pic>
          <p:nvPicPr>
            <p:cNvPr id="12" name="Picture 11" descr="Aquarius iNtuition Edition, ver.4.4.13.P7 (810.5625)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1" t="12619" r="27608" b="17261"/>
            <a:stretch/>
          </p:blipFill>
          <p:spPr>
            <a:xfrm>
              <a:off x="1221769" y="438840"/>
              <a:ext cx="4086856" cy="2645229"/>
            </a:xfrm>
            <a:prstGeom prst="rect">
              <a:avLst/>
            </a:prstGeom>
          </p:spPr>
        </p:pic>
        <p:sp>
          <p:nvSpPr>
            <p:cNvPr id="6" name="Down Arrow 5"/>
            <p:cNvSpPr/>
            <p:nvPr/>
          </p:nvSpPr>
          <p:spPr>
            <a:xfrm>
              <a:off x="3510684" y="922413"/>
              <a:ext cx="89807" cy="229281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244711" y="1185524"/>
            <a:ext cx="3633826" cy="2873439"/>
            <a:chOff x="3428999" y="3169769"/>
            <a:chExt cx="4539129" cy="3156405"/>
          </a:xfrm>
        </p:grpSpPr>
        <p:pic>
          <p:nvPicPr>
            <p:cNvPr id="14" name="Picture 13" descr="Aquarius iNtuition Edition, ver.4.4.13.P7 (810.5625)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" t="12144" r="21278" b="9285"/>
            <a:stretch/>
          </p:blipFill>
          <p:spPr>
            <a:xfrm>
              <a:off x="3428999" y="3558494"/>
              <a:ext cx="4539129" cy="276768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444908" y="3169769"/>
              <a:ext cx="386856" cy="4485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9" name="Down Arrow 8"/>
            <p:cNvSpPr/>
            <p:nvPr/>
          </p:nvSpPr>
          <p:spPr>
            <a:xfrm>
              <a:off x="5669845" y="4107696"/>
              <a:ext cx="89808" cy="22928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550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33" y="111125"/>
            <a:ext cx="4846196" cy="3554639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729" y="111125"/>
            <a:ext cx="4739518" cy="35546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6914" y="734786"/>
            <a:ext cx="326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44633" y="734786"/>
            <a:ext cx="30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92340" y="3618011"/>
            <a:ext cx="326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3707726"/>
            <a:ext cx="326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2" name="Picture 11" descr="Aquarius iNtuition Edition, ver.4.4.13.P7 (810.5625)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t="17024" r="23148" b="2739"/>
          <a:stretch/>
        </p:blipFill>
        <p:spPr>
          <a:xfrm>
            <a:off x="6422572" y="3971391"/>
            <a:ext cx="4064122" cy="2682878"/>
          </a:xfrm>
          <a:prstGeom prst="rect">
            <a:avLst/>
          </a:prstGeom>
        </p:spPr>
      </p:pic>
      <p:pic>
        <p:nvPicPr>
          <p:cNvPr id="14" name="Picture 13" descr="Aquarius iNtuition Edition, ver.4.4.13.P7 (810.5625)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 t="11549" r="31061" b="3095"/>
          <a:stretch/>
        </p:blipFill>
        <p:spPr>
          <a:xfrm>
            <a:off x="1555626" y="4035425"/>
            <a:ext cx="3559629" cy="2593293"/>
          </a:xfrm>
          <a:prstGeom prst="rect">
            <a:avLst/>
          </a:prstGeom>
        </p:spPr>
      </p:pic>
      <p:sp>
        <p:nvSpPr>
          <p:cNvPr id="6" name="5-Point Star 5"/>
          <p:cNvSpPr/>
          <p:nvPr/>
        </p:nvSpPr>
        <p:spPr>
          <a:xfrm>
            <a:off x="3600450" y="1616529"/>
            <a:ext cx="130629" cy="7415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8220488" y="1104118"/>
            <a:ext cx="130629" cy="7415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536847" y="535687"/>
            <a:ext cx="5938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FF00"/>
                </a:solidFill>
              </a:rPr>
              <a:t>LA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84092" y="323163"/>
            <a:ext cx="5938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FF00"/>
                </a:solidFill>
              </a:rPr>
              <a:t>LA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93254" y="2512400"/>
            <a:ext cx="5938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FF00"/>
                </a:solidFill>
              </a:rPr>
              <a:t>LV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65254" y="1701552"/>
            <a:ext cx="5938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FF00"/>
                </a:solidFill>
              </a:rPr>
              <a:t>RA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17420" y="2774010"/>
            <a:ext cx="5938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FF00"/>
                </a:solidFill>
              </a:rPr>
              <a:t>RV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 rot="8588239">
            <a:off x="8684209" y="4815250"/>
            <a:ext cx="267695" cy="1413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8588239">
            <a:off x="4036009" y="5408143"/>
            <a:ext cx="267695" cy="1413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4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952" y="201562"/>
            <a:ext cx="2855694" cy="3727666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"/>
          <a:stretch/>
        </p:blipFill>
        <p:spPr>
          <a:xfrm>
            <a:off x="5590730" y="201562"/>
            <a:ext cx="2887386" cy="3464202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5" t="8508" r="12418" b="8454"/>
          <a:stretch/>
        </p:blipFill>
        <p:spPr>
          <a:xfrm>
            <a:off x="2315991" y="3665764"/>
            <a:ext cx="3449917" cy="3159578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7" t="19514" r="19602" b="8281"/>
          <a:stretch/>
        </p:blipFill>
        <p:spPr>
          <a:xfrm>
            <a:off x="5618951" y="3704728"/>
            <a:ext cx="3576899" cy="3030808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841720">
            <a:off x="3592285" y="2474383"/>
            <a:ext cx="277586" cy="10613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6300701">
            <a:off x="7736693" y="4619716"/>
            <a:ext cx="277586" cy="10613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15046" y="506186"/>
            <a:ext cx="326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A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63663" y="506186"/>
            <a:ext cx="3000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B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2753496" y="3853457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899902" y="3812999"/>
            <a:ext cx="327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</a:t>
            </a:r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 rot="841720">
            <a:off x="3297250" y="1316586"/>
            <a:ext cx="277586" cy="106135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841720">
            <a:off x="6723059" y="1336409"/>
            <a:ext cx="277586" cy="106135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841720">
            <a:off x="3461095" y="4534586"/>
            <a:ext cx="277586" cy="106135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8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168</Words>
  <Application>Microsoft Office PowerPoint</Application>
  <PresentationFormat>自定义</PresentationFormat>
  <Paragraphs>55</Paragraphs>
  <Slides>7</Slides>
  <Notes>7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8" baseType="lpstr"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Cleveland Clinic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 Presti Vega, Saberio</dc:creator>
  <cp:lastModifiedBy>Hp</cp:lastModifiedBy>
  <cp:revision>10</cp:revision>
  <dcterms:created xsi:type="dcterms:W3CDTF">2021-02-26T20:31:04Z</dcterms:created>
  <dcterms:modified xsi:type="dcterms:W3CDTF">2021-07-23T08:55:58Z</dcterms:modified>
</cp:coreProperties>
</file>