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599"/>
  </p:normalViewPr>
  <p:slideViewPr>
    <p:cSldViewPr>
      <p:cViewPr>
        <p:scale>
          <a:sx n="106" d="100"/>
          <a:sy n="106" d="100"/>
        </p:scale>
        <p:origin x="-181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0080-36EB-314D-A0FF-F83EB6A1C0B2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5B881-F08C-4849-916D-372EE11E5F3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25588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894273-DEB2-FA4A-A535-AFB1A75405D4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C1493-DB98-6143-A459-758B862B03A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3658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3FD70-7B28-4842-AD11-AE23A11F7543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672C2-B616-6947-ABBF-A50EC44E6C2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480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AE28F-C779-4344-9418-3E9531942CA3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0124B-700D-2040-8871-4FD7C775F3D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4387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365ED3-28C6-084C-9E9E-D04383651409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E452A-399A-EB43-8D91-2E252453B38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80408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83C988-C7B3-4C4E-A00B-9227D0C28772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92CF7-B05C-F04F-9C35-195443B3DB8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0086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94F70-12BD-3245-9194-CAC795F01682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464A8-506E-0B4D-8753-DCA8609019A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80443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C2E62-B81B-264C-B244-8BB01A1C7DEA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111A5-94B4-A54C-BCFE-533823AD75C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66508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FE6EF8-7E31-9F4F-A28A-31AF32114AB2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443C1-BEC1-974E-990B-0AFE9B4EDCE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18571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B4FAE6-747F-0D4A-BA29-E3B3797C36DA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C1929-D48F-C944-8EF4-379E6426883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89057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48467D-C0C6-C742-A5F5-ACDF709048FD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C670-3692-F441-8487-EC3E6BBE0FA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7012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7746126-D6A5-4845-887E-29FA1E326235}" type="datetimeFigureOut">
              <a:rPr lang="el-GR" altLang="en-US"/>
              <a:pPr/>
              <a:t>24/1/2017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9121AA2-22E7-BA4E-88F2-F75548ACEC08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3 - TextBox"/>
          <p:cNvSpPr txBox="1">
            <a:spLocks noChangeArrowheads="1"/>
          </p:cNvSpPr>
          <p:nvPr/>
        </p:nvSpPr>
        <p:spPr bwMode="auto">
          <a:xfrm>
            <a:off x="150178" y="64637"/>
            <a:ext cx="11817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>
                <a:latin typeface="Arial" charset="0"/>
              </a:rPr>
              <a:t>Figure </a:t>
            </a:r>
            <a:r>
              <a:rPr lang="en-US" altLang="en-US" sz="2000" b="1" u="sng" smtClean="0">
                <a:latin typeface="Arial" charset="0"/>
              </a:rPr>
              <a:t>1</a:t>
            </a:r>
            <a:endParaRPr lang="el-GR" altLang="en-US" sz="2000" b="1" u="sng" dirty="0">
              <a:latin typeface="Arial" charset="0"/>
            </a:endParaRPr>
          </a:p>
        </p:txBody>
      </p:sp>
      <p:sp>
        <p:nvSpPr>
          <p:cNvPr id="23" name="22 - Τόξο"/>
          <p:cNvSpPr/>
          <p:nvPr/>
        </p:nvSpPr>
        <p:spPr>
          <a:xfrm rot="5400000">
            <a:off x="2628106" y="-2547143"/>
            <a:ext cx="4392613" cy="6985000"/>
          </a:xfrm>
          <a:prstGeom prst="arc">
            <a:avLst>
              <a:gd name="adj1" fmla="val 16191912"/>
              <a:gd name="adj2" fmla="val 53688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l-GR"/>
          </a:p>
        </p:txBody>
      </p:sp>
      <p:sp>
        <p:nvSpPr>
          <p:cNvPr id="24" name="23 - Τόξο"/>
          <p:cNvSpPr/>
          <p:nvPr/>
        </p:nvSpPr>
        <p:spPr>
          <a:xfrm rot="16200000">
            <a:off x="2751932" y="2204244"/>
            <a:ext cx="4392612" cy="6985000"/>
          </a:xfrm>
          <a:prstGeom prst="arc">
            <a:avLst>
              <a:gd name="adj1" fmla="val 16191912"/>
              <a:gd name="adj2" fmla="val 53688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l-GR"/>
          </a:p>
        </p:txBody>
      </p:sp>
      <p:sp>
        <p:nvSpPr>
          <p:cNvPr id="15364" name="24 - TextBox"/>
          <p:cNvSpPr txBox="1">
            <a:spLocks noChangeArrowheads="1"/>
          </p:cNvSpPr>
          <p:nvPr/>
        </p:nvSpPr>
        <p:spPr bwMode="auto">
          <a:xfrm>
            <a:off x="5435600" y="188913"/>
            <a:ext cx="135325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Tumor Cell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65" name="26 - TextBox"/>
          <p:cNvSpPr txBox="1">
            <a:spLocks noChangeArrowheads="1"/>
          </p:cNvSpPr>
          <p:nvPr/>
        </p:nvSpPr>
        <p:spPr bwMode="auto">
          <a:xfrm>
            <a:off x="5627687" y="5620486"/>
            <a:ext cx="278634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Vascular Endothelial Cell</a:t>
            </a:r>
            <a:endParaRPr lang="el-GR" altLang="en-US" sz="18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9" name="28 - Έλλειψη"/>
          <p:cNvSpPr/>
          <p:nvPr/>
        </p:nvSpPr>
        <p:spPr>
          <a:xfrm>
            <a:off x="1719837" y="339491"/>
            <a:ext cx="1439863" cy="12033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" name="33 - Έλλειψη"/>
          <p:cNvSpPr/>
          <p:nvPr/>
        </p:nvSpPr>
        <p:spPr>
          <a:xfrm>
            <a:off x="2495551" y="4922045"/>
            <a:ext cx="1295400" cy="10588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" name="34 - Έλλειψη"/>
          <p:cNvSpPr/>
          <p:nvPr/>
        </p:nvSpPr>
        <p:spPr>
          <a:xfrm>
            <a:off x="6410153" y="4825168"/>
            <a:ext cx="1368425" cy="482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2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" name="35 - Έλλειψη"/>
          <p:cNvSpPr/>
          <p:nvPr/>
        </p:nvSpPr>
        <p:spPr>
          <a:xfrm>
            <a:off x="6264275" y="1369404"/>
            <a:ext cx="1366837" cy="4810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200" dirty="0">
              <a:solidFill>
                <a:srgbClr val="FFFFFF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70" name="36 - TextBox"/>
          <p:cNvSpPr txBox="1">
            <a:spLocks noChangeArrowheads="1"/>
          </p:cNvSpPr>
          <p:nvPr/>
        </p:nvSpPr>
        <p:spPr bwMode="auto">
          <a:xfrm>
            <a:off x="2595377" y="5272881"/>
            <a:ext cx="10342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Nucleus</a:t>
            </a:r>
            <a:endParaRPr lang="el-GR" altLang="en-US" sz="18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71" name="37 - TextBox"/>
          <p:cNvSpPr txBox="1">
            <a:spLocks noChangeArrowheads="1"/>
          </p:cNvSpPr>
          <p:nvPr/>
        </p:nvSpPr>
        <p:spPr bwMode="auto">
          <a:xfrm>
            <a:off x="1930975" y="766262"/>
            <a:ext cx="10342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 Antiqua" charset="0"/>
                <a:ea typeface="Book Antiqua" charset="0"/>
                <a:cs typeface="Book Antiqua" charset="0"/>
              </a:rPr>
              <a:t>Nucleus</a:t>
            </a:r>
            <a:endParaRPr lang="el-GR" altLang="en-US" sz="18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72" name="38 - TextBox"/>
          <p:cNvSpPr txBox="1">
            <a:spLocks noChangeArrowheads="1"/>
          </p:cNvSpPr>
          <p:nvPr/>
        </p:nvSpPr>
        <p:spPr bwMode="auto">
          <a:xfrm>
            <a:off x="6397625" y="1455738"/>
            <a:ext cx="1192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Book Antiqua" charset="0"/>
                <a:ea typeface="Book Antiqua" charset="0"/>
                <a:cs typeface="Book Antiqua" charset="0"/>
              </a:rPr>
              <a:t>Mitochondria</a:t>
            </a:r>
            <a:endParaRPr lang="el-GR" altLang="en-US" sz="12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73" name="39 - TextBox"/>
          <p:cNvSpPr txBox="1">
            <a:spLocks noChangeArrowheads="1"/>
          </p:cNvSpPr>
          <p:nvPr/>
        </p:nvSpPr>
        <p:spPr bwMode="auto">
          <a:xfrm>
            <a:off x="6578601" y="4912488"/>
            <a:ext cx="11922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Book Antiqua" charset="0"/>
                <a:ea typeface="Book Antiqua" charset="0"/>
                <a:cs typeface="Book Antiqua" charset="0"/>
              </a:rPr>
              <a:t>Mitochondria</a:t>
            </a:r>
            <a:endParaRPr lang="el-GR" altLang="en-US" sz="12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74" name="40 - TextBox"/>
          <p:cNvSpPr txBox="1">
            <a:spLocks noChangeArrowheads="1"/>
          </p:cNvSpPr>
          <p:nvPr/>
        </p:nvSpPr>
        <p:spPr bwMode="auto">
          <a:xfrm>
            <a:off x="4356100" y="2627313"/>
            <a:ext cx="5517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Ras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75" name="42 - TextBox"/>
          <p:cNvSpPr txBox="1">
            <a:spLocks noChangeArrowheads="1"/>
          </p:cNvSpPr>
          <p:nvPr/>
        </p:nvSpPr>
        <p:spPr bwMode="auto">
          <a:xfrm>
            <a:off x="4356100" y="1979613"/>
            <a:ext cx="54292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Raf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76" name="43 - TextBox"/>
          <p:cNvSpPr txBox="1">
            <a:spLocks noChangeArrowheads="1"/>
          </p:cNvSpPr>
          <p:nvPr/>
        </p:nvSpPr>
        <p:spPr bwMode="auto">
          <a:xfrm>
            <a:off x="4356100" y="1403350"/>
            <a:ext cx="7120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MEK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77" name="44 - TextBox"/>
          <p:cNvSpPr txBox="1">
            <a:spLocks noChangeArrowheads="1"/>
          </p:cNvSpPr>
          <p:nvPr/>
        </p:nvSpPr>
        <p:spPr bwMode="auto">
          <a:xfrm>
            <a:off x="4356100" y="765175"/>
            <a:ext cx="658813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ERK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47" name="46 - Ευθύγραμμο βέλος σύνδεσης"/>
          <p:cNvCxnSpPr>
            <a:stCxn id="15374" idx="0"/>
            <a:endCxn id="15375" idx="2"/>
          </p:cNvCxnSpPr>
          <p:nvPr/>
        </p:nvCxnSpPr>
        <p:spPr>
          <a:xfrm flipH="1" flipV="1">
            <a:off x="4627563" y="2349500"/>
            <a:ext cx="4414" cy="2778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ύγραμμο βέλος σύνδεσης"/>
          <p:cNvCxnSpPr>
            <a:endCxn id="15376" idx="2"/>
          </p:cNvCxnSpPr>
          <p:nvPr/>
        </p:nvCxnSpPr>
        <p:spPr>
          <a:xfrm flipV="1">
            <a:off x="4643438" y="1772682"/>
            <a:ext cx="0" cy="2069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ύγραμμο βέλος σύνδεσης"/>
          <p:cNvCxnSpPr>
            <a:stCxn id="15377" idx="1"/>
            <a:endCxn id="29" idx="6"/>
          </p:cNvCxnSpPr>
          <p:nvPr/>
        </p:nvCxnSpPr>
        <p:spPr>
          <a:xfrm flipH="1" flipV="1">
            <a:off x="3159700" y="941154"/>
            <a:ext cx="1196400" cy="81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ύγραμμο βέλος σύνδεσης"/>
          <p:cNvCxnSpPr/>
          <p:nvPr/>
        </p:nvCxnSpPr>
        <p:spPr>
          <a:xfrm flipV="1">
            <a:off x="4643438" y="1125538"/>
            <a:ext cx="0" cy="2778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ύγραμμο βέλος σύνδεσης"/>
          <p:cNvCxnSpPr/>
          <p:nvPr/>
        </p:nvCxnSpPr>
        <p:spPr>
          <a:xfrm flipH="1">
            <a:off x="2484438" y="1556166"/>
            <a:ext cx="11113" cy="4016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3" name="53 - TextBox"/>
          <p:cNvSpPr txBox="1">
            <a:spLocks noChangeArrowheads="1"/>
          </p:cNvSpPr>
          <p:nvPr/>
        </p:nvSpPr>
        <p:spPr bwMode="auto">
          <a:xfrm>
            <a:off x="2078174" y="1958181"/>
            <a:ext cx="141605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Proliferation</a:t>
            </a:r>
            <a:endParaRPr lang="el-GR" altLang="en-US" sz="1800">
              <a:latin typeface="Arial" charset="0"/>
            </a:endParaRPr>
          </a:p>
        </p:txBody>
      </p:sp>
      <p:sp>
        <p:nvSpPr>
          <p:cNvPr id="15384" name="54 - TextBox"/>
          <p:cNvSpPr txBox="1">
            <a:spLocks noChangeArrowheads="1"/>
          </p:cNvSpPr>
          <p:nvPr/>
        </p:nvSpPr>
        <p:spPr bwMode="auto">
          <a:xfrm>
            <a:off x="5795963" y="1989138"/>
            <a:ext cx="199605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Book Antiqua" charset="0"/>
                <a:ea typeface="Book Antiqua" charset="0"/>
                <a:cs typeface="Book Antiqua" charset="0"/>
              </a:rPr>
              <a:t>eIF4E phosphorylation</a:t>
            </a:r>
            <a:endParaRPr lang="el-GR" altLang="en-US" sz="14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56" name="55 - Ευθύγραμμο βέλος σύνδεσης"/>
          <p:cNvCxnSpPr>
            <a:stCxn id="15375" idx="3"/>
            <a:endCxn id="15384" idx="1"/>
          </p:cNvCxnSpPr>
          <p:nvPr/>
        </p:nvCxnSpPr>
        <p:spPr>
          <a:xfrm flipV="1">
            <a:off x="4899025" y="2143027"/>
            <a:ext cx="896938" cy="215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6" name="59 - TextBox"/>
          <p:cNvSpPr txBox="1">
            <a:spLocks noChangeArrowheads="1"/>
          </p:cNvSpPr>
          <p:nvPr/>
        </p:nvSpPr>
        <p:spPr bwMode="auto">
          <a:xfrm>
            <a:off x="5148263" y="2349500"/>
            <a:ext cx="25042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Inhibition of apoptosis</a:t>
            </a:r>
            <a:endParaRPr lang="el-GR" altLang="en-US" sz="18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61" name="60 - Ευθύγραμμο βέλος σύνδεσης"/>
          <p:cNvCxnSpPr/>
          <p:nvPr/>
        </p:nvCxnSpPr>
        <p:spPr>
          <a:xfrm flipV="1">
            <a:off x="5364163" y="2133600"/>
            <a:ext cx="0" cy="2778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61 - TextBox"/>
          <p:cNvSpPr txBox="1">
            <a:spLocks noChangeArrowheads="1"/>
          </p:cNvSpPr>
          <p:nvPr/>
        </p:nvSpPr>
        <p:spPr bwMode="auto">
          <a:xfrm>
            <a:off x="4067175" y="2997200"/>
            <a:ext cx="173672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EGFR receptor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89" name="62 - TextBox"/>
          <p:cNvSpPr txBox="1">
            <a:spLocks noChangeArrowheads="1"/>
          </p:cNvSpPr>
          <p:nvPr/>
        </p:nvSpPr>
        <p:spPr bwMode="auto">
          <a:xfrm>
            <a:off x="5949735" y="3573798"/>
            <a:ext cx="188912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VEGFR receptor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90" name="63 - TextBox"/>
          <p:cNvSpPr txBox="1">
            <a:spLocks noChangeArrowheads="1"/>
          </p:cNvSpPr>
          <p:nvPr/>
        </p:nvSpPr>
        <p:spPr bwMode="auto">
          <a:xfrm>
            <a:off x="1887538" y="3573464"/>
            <a:ext cx="1903413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PDGFR receptor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91" name="64 - TextBox"/>
          <p:cNvSpPr txBox="1">
            <a:spLocks noChangeArrowheads="1"/>
          </p:cNvSpPr>
          <p:nvPr/>
        </p:nvSpPr>
        <p:spPr bwMode="auto">
          <a:xfrm>
            <a:off x="4643438" y="5580063"/>
            <a:ext cx="6604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ERK</a:t>
            </a:r>
            <a:endParaRPr lang="el-GR" altLang="en-US" sz="18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92" name="65 - TextBox"/>
          <p:cNvSpPr txBox="1">
            <a:spLocks noChangeArrowheads="1"/>
          </p:cNvSpPr>
          <p:nvPr/>
        </p:nvSpPr>
        <p:spPr bwMode="auto">
          <a:xfrm>
            <a:off x="4643438" y="4797425"/>
            <a:ext cx="7120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MEK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93" name="66 - TextBox"/>
          <p:cNvSpPr txBox="1">
            <a:spLocks noChangeArrowheads="1"/>
          </p:cNvSpPr>
          <p:nvPr/>
        </p:nvSpPr>
        <p:spPr bwMode="auto">
          <a:xfrm>
            <a:off x="4643438" y="4221163"/>
            <a:ext cx="544512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Raf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94" name="67 - TextBox"/>
          <p:cNvSpPr txBox="1">
            <a:spLocks noChangeArrowheads="1"/>
          </p:cNvSpPr>
          <p:nvPr/>
        </p:nvSpPr>
        <p:spPr bwMode="auto">
          <a:xfrm>
            <a:off x="4643438" y="3582988"/>
            <a:ext cx="5517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Ras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395" name="68 - TextBox"/>
          <p:cNvSpPr txBox="1">
            <a:spLocks noChangeArrowheads="1"/>
          </p:cNvSpPr>
          <p:nvPr/>
        </p:nvSpPr>
        <p:spPr bwMode="auto">
          <a:xfrm>
            <a:off x="625476" y="5404644"/>
            <a:ext cx="1570037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Angiogenesis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flipH="1">
            <a:off x="2195515" y="5580063"/>
            <a:ext cx="318899" cy="9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- Ευθύγραμμο βέλος σύνδεσης"/>
          <p:cNvCxnSpPr>
            <a:stCxn id="15394" idx="2"/>
            <a:endCxn id="15393" idx="0"/>
          </p:cNvCxnSpPr>
          <p:nvPr/>
        </p:nvCxnSpPr>
        <p:spPr>
          <a:xfrm flipH="1">
            <a:off x="4915694" y="3952320"/>
            <a:ext cx="3621" cy="2688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ύγραμμο βέλος σύνδεσης"/>
          <p:cNvCxnSpPr>
            <a:stCxn id="15392" idx="2"/>
            <a:endCxn id="15391" idx="0"/>
          </p:cNvCxnSpPr>
          <p:nvPr/>
        </p:nvCxnSpPr>
        <p:spPr>
          <a:xfrm flipH="1">
            <a:off x="4973638" y="5166757"/>
            <a:ext cx="25827" cy="4133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- Ευθύγραμμο βέλος σύνδεσης"/>
          <p:cNvCxnSpPr>
            <a:stCxn id="15393" idx="2"/>
          </p:cNvCxnSpPr>
          <p:nvPr/>
        </p:nvCxnSpPr>
        <p:spPr>
          <a:xfrm>
            <a:off x="4916488" y="4591050"/>
            <a:ext cx="15875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ύγραμμο βέλος σύνδεσης"/>
          <p:cNvCxnSpPr/>
          <p:nvPr/>
        </p:nvCxnSpPr>
        <p:spPr>
          <a:xfrm flipH="1">
            <a:off x="3708400" y="5732463"/>
            <a:ext cx="9350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- Ευθύγραμμο βέλος σύνδεσης"/>
          <p:cNvCxnSpPr>
            <a:stCxn id="15389" idx="1"/>
            <a:endCxn id="15394" idx="3"/>
          </p:cNvCxnSpPr>
          <p:nvPr/>
        </p:nvCxnSpPr>
        <p:spPr>
          <a:xfrm flipH="1">
            <a:off x="5195192" y="3758742"/>
            <a:ext cx="754543" cy="89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- Ευθύγραμμο βέλος σύνδεσης"/>
          <p:cNvCxnSpPr>
            <a:endCxn id="15394" idx="1"/>
          </p:cNvCxnSpPr>
          <p:nvPr/>
        </p:nvCxnSpPr>
        <p:spPr>
          <a:xfrm>
            <a:off x="3790951" y="3757056"/>
            <a:ext cx="852487" cy="10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3" name="98 - TextBox"/>
          <p:cNvSpPr txBox="1">
            <a:spLocks noChangeArrowheads="1"/>
          </p:cNvSpPr>
          <p:nvPr/>
        </p:nvSpPr>
        <p:spPr bwMode="auto">
          <a:xfrm>
            <a:off x="250825" y="2781300"/>
            <a:ext cx="252095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Book Antiqua" charset="0"/>
                <a:ea typeface="Book Antiqua" charset="0"/>
                <a:cs typeface="Book Antiqua" charset="0"/>
              </a:rPr>
              <a:t>Sorafenib inhibition </a:t>
            </a:r>
            <a:endParaRPr lang="el-GR" altLang="en-US" sz="18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5410" name="116 - TextBox"/>
          <p:cNvSpPr txBox="1">
            <a:spLocks noChangeArrowheads="1"/>
          </p:cNvSpPr>
          <p:nvPr/>
        </p:nvSpPr>
        <p:spPr bwMode="auto">
          <a:xfrm>
            <a:off x="89442" y="6086791"/>
            <a:ext cx="9095760" cy="73866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Figure </a:t>
            </a: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1. 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Legend: </a:t>
            </a:r>
            <a:r>
              <a:rPr lang="en-US" altLang="en-US" sz="1400" b="1" dirty="0" err="1" smtClean="0">
                <a:latin typeface="Book Antiqua" charset="0"/>
                <a:ea typeface="Book Antiqua" charset="0"/>
                <a:cs typeface="Book Antiqua" charset="0"/>
              </a:rPr>
              <a:t>Sorafenib’s</a:t>
            </a: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 mechanism of 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action. In tumor cells </a:t>
            </a: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Sorafenib 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blocks the </a:t>
            </a:r>
            <a:r>
              <a:rPr lang="en-US" altLang="en-US" sz="1400" b="1" dirty="0" err="1">
                <a:latin typeface="Book Antiqua" charset="0"/>
                <a:ea typeface="Book Antiqua" charset="0"/>
                <a:cs typeface="Book Antiqua" charset="0"/>
              </a:rPr>
              <a:t>Raf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/MEK/ERK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cascade 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and can </a:t>
            </a: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lead to 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apoptosis </a:t>
            </a: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through various mechanisms, 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such as inhibition of eIF4E </a:t>
            </a: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phosphorylation.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In 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vascular endothelial cells, </a:t>
            </a: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it 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inhibits receptor tyrosine kinases, such as VEGFR and PDGFR.</a:t>
            </a:r>
            <a:endParaRPr lang="el-GR" altLang="en-US" sz="1400" b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8" name="&quot;No&quot; Symbol 57"/>
          <p:cNvSpPr/>
          <p:nvPr/>
        </p:nvSpPr>
        <p:spPr>
          <a:xfrm>
            <a:off x="2396735" y="2816043"/>
            <a:ext cx="298181" cy="303864"/>
          </a:xfrm>
          <a:prstGeom prst="noSmoking">
            <a:avLst>
              <a:gd name="adj" fmla="val 996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&quot;No&quot; Symbol 58"/>
          <p:cNvSpPr/>
          <p:nvPr/>
        </p:nvSpPr>
        <p:spPr>
          <a:xfrm>
            <a:off x="4278448" y="1753634"/>
            <a:ext cx="298181" cy="303864"/>
          </a:xfrm>
          <a:prstGeom prst="noSmoking">
            <a:avLst>
              <a:gd name="adj" fmla="val 996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&quot;No&quot; Symbol 66"/>
          <p:cNvSpPr/>
          <p:nvPr/>
        </p:nvSpPr>
        <p:spPr>
          <a:xfrm>
            <a:off x="5215072" y="1816243"/>
            <a:ext cx="298181" cy="303864"/>
          </a:xfrm>
          <a:prstGeom prst="noSmoking">
            <a:avLst>
              <a:gd name="adj" fmla="val 996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&quot;No&quot; Symbol 67"/>
          <p:cNvSpPr/>
          <p:nvPr/>
        </p:nvSpPr>
        <p:spPr>
          <a:xfrm>
            <a:off x="5511800" y="3777925"/>
            <a:ext cx="298181" cy="303864"/>
          </a:xfrm>
          <a:prstGeom prst="noSmoking">
            <a:avLst>
              <a:gd name="adj" fmla="val 996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&quot;No&quot; Symbol 71"/>
          <p:cNvSpPr/>
          <p:nvPr/>
        </p:nvSpPr>
        <p:spPr>
          <a:xfrm>
            <a:off x="3986086" y="3786655"/>
            <a:ext cx="298181" cy="303864"/>
          </a:xfrm>
          <a:prstGeom prst="noSmoking">
            <a:avLst>
              <a:gd name="adj" fmla="val 996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&quot;No&quot; Symbol 72"/>
          <p:cNvSpPr/>
          <p:nvPr/>
        </p:nvSpPr>
        <p:spPr>
          <a:xfrm>
            <a:off x="4526231" y="4597640"/>
            <a:ext cx="298181" cy="303864"/>
          </a:xfrm>
          <a:prstGeom prst="noSmoking">
            <a:avLst>
              <a:gd name="adj" fmla="val 996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- TextBox"/>
          <p:cNvSpPr txBox="1">
            <a:spLocks noChangeArrowheads="1"/>
          </p:cNvSpPr>
          <p:nvPr/>
        </p:nvSpPr>
        <p:spPr bwMode="auto">
          <a:xfrm>
            <a:off x="-15733" y="2845184"/>
            <a:ext cx="555285" cy="27699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Book Antiqua" charset="0"/>
                <a:ea typeface="Book Antiqua" charset="0"/>
                <a:cs typeface="Book Antiqua" charset="0"/>
              </a:rPr>
              <a:t>HCC</a:t>
            </a:r>
            <a:endParaRPr lang="el-GR" altLang="en-US" sz="12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5" name="46 - Ευθύγραμμο βέλος σύνδεσης"/>
          <p:cNvCxnSpPr>
            <a:stCxn id="4" idx="3"/>
          </p:cNvCxnSpPr>
          <p:nvPr/>
        </p:nvCxnSpPr>
        <p:spPr>
          <a:xfrm>
            <a:off x="539552" y="2983684"/>
            <a:ext cx="4073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48 - Ευθεία γραμμή σύνδεσης"/>
          <p:cNvCxnSpPr/>
          <p:nvPr/>
        </p:nvCxnSpPr>
        <p:spPr>
          <a:xfrm>
            <a:off x="677899" y="354201"/>
            <a:ext cx="10930" cy="54584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49 - Ευθύγραμμο βέλος σύνδεσης"/>
          <p:cNvCxnSpPr/>
          <p:nvPr/>
        </p:nvCxnSpPr>
        <p:spPr>
          <a:xfrm flipV="1">
            <a:off x="677899" y="342831"/>
            <a:ext cx="262968" cy="113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49 - Ευθύγραμμο βέλος σύνδεσης"/>
          <p:cNvCxnSpPr/>
          <p:nvPr/>
        </p:nvCxnSpPr>
        <p:spPr>
          <a:xfrm flipV="1">
            <a:off x="672902" y="5800341"/>
            <a:ext cx="359891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6 - TextBox"/>
          <p:cNvSpPr txBox="1">
            <a:spLocks noChangeArrowheads="1"/>
          </p:cNvSpPr>
          <p:nvPr/>
        </p:nvSpPr>
        <p:spPr bwMode="auto">
          <a:xfrm>
            <a:off x="960462" y="17855"/>
            <a:ext cx="1152425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Book Antiqua" charset="0"/>
                <a:ea typeface="Book Antiqua" charset="0"/>
                <a:cs typeface="Book Antiqua" charset="0"/>
              </a:rPr>
              <a:t>Stage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Book Antiqua" charset="0"/>
                <a:ea typeface="Book Antiqua" charset="0"/>
                <a:cs typeface="Book Antiqua" charset="0"/>
              </a:rPr>
              <a:t>Child-Pugh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Book Antiqua" charset="0"/>
                <a:ea typeface="Book Antiqua" charset="0"/>
                <a:cs typeface="Book Antiqua" charset="0"/>
              </a:rPr>
              <a:t>PS 0 </a:t>
            </a:r>
            <a:endParaRPr lang="en-US" altLang="en-US" sz="12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7" name="16 - TextBox"/>
          <p:cNvSpPr txBox="1">
            <a:spLocks noChangeArrowheads="1"/>
          </p:cNvSpPr>
          <p:nvPr/>
        </p:nvSpPr>
        <p:spPr bwMode="auto">
          <a:xfrm>
            <a:off x="952633" y="2651680"/>
            <a:ext cx="1300673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Book Antiqua" charset="0"/>
                <a:ea typeface="Book Antiqua" charset="0"/>
                <a:cs typeface="Book Antiqua" charset="0"/>
              </a:rPr>
              <a:t>Stage A-C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Book Antiqua" charset="0"/>
                <a:ea typeface="Book Antiqua" charset="0"/>
                <a:cs typeface="Book Antiqua" charset="0"/>
              </a:rPr>
              <a:t>Child-Pugh A-B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Book Antiqua" charset="0"/>
                <a:ea typeface="Book Antiqua" charset="0"/>
                <a:cs typeface="Book Antiqua" charset="0"/>
              </a:rPr>
              <a:t>PS 0-2</a:t>
            </a:r>
            <a:endParaRPr lang="el-GR" altLang="en-US" sz="12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8" name="16 - TextBox"/>
          <p:cNvSpPr txBox="1">
            <a:spLocks noChangeArrowheads="1"/>
          </p:cNvSpPr>
          <p:nvPr/>
        </p:nvSpPr>
        <p:spPr bwMode="auto">
          <a:xfrm>
            <a:off x="1052417" y="5471258"/>
            <a:ext cx="1156657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Book Antiqua" charset="0"/>
                <a:ea typeface="Book Antiqua" charset="0"/>
                <a:cs typeface="Book Antiqua" charset="0"/>
              </a:rPr>
              <a:t>Stage 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Book Antiqua" charset="0"/>
                <a:ea typeface="Book Antiqua" charset="0"/>
                <a:cs typeface="Book Antiqua" charset="0"/>
              </a:rPr>
              <a:t>Child-Pugh C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 smtClean="0">
                <a:latin typeface="Book Antiqua" charset="0"/>
                <a:ea typeface="Book Antiqua" charset="0"/>
                <a:cs typeface="Book Antiqua" charset="0"/>
              </a:rPr>
              <a:t>PS &gt; 2</a:t>
            </a:r>
          </a:p>
        </p:txBody>
      </p:sp>
      <p:sp>
        <p:nvSpPr>
          <p:cNvPr id="19" name="10 - TextBox"/>
          <p:cNvSpPr txBox="1">
            <a:spLocks noChangeArrowheads="1"/>
          </p:cNvSpPr>
          <p:nvPr/>
        </p:nvSpPr>
        <p:spPr bwMode="auto">
          <a:xfrm>
            <a:off x="2516704" y="64021"/>
            <a:ext cx="1512466" cy="5539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Very early stage (0)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HCC &lt; 2cm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Carcinoma in situ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20" name="49 - Ευθύγραμμο βέλος σύνδεσης"/>
          <p:cNvCxnSpPr/>
          <p:nvPr/>
        </p:nvCxnSpPr>
        <p:spPr>
          <a:xfrm flipV="1">
            <a:off x="2136236" y="341020"/>
            <a:ext cx="359891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49 - Ευθύγραμμο βέλος σύνδεσης"/>
          <p:cNvCxnSpPr/>
          <p:nvPr/>
        </p:nvCxnSpPr>
        <p:spPr>
          <a:xfrm flipV="1">
            <a:off x="2254599" y="2983376"/>
            <a:ext cx="720000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59 - Ευθεία γραμμή σύνδεσης"/>
          <p:cNvCxnSpPr/>
          <p:nvPr/>
        </p:nvCxnSpPr>
        <p:spPr>
          <a:xfrm>
            <a:off x="2614827" y="1728169"/>
            <a:ext cx="0" cy="2834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49 - Ευθύγραμμο βέλος σύνδεσης"/>
          <p:cNvCxnSpPr/>
          <p:nvPr/>
        </p:nvCxnSpPr>
        <p:spPr>
          <a:xfrm flipV="1">
            <a:off x="2614599" y="1737285"/>
            <a:ext cx="359891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49 - Ευθύγραμμο βέλος σύνδεσης"/>
          <p:cNvCxnSpPr/>
          <p:nvPr/>
        </p:nvCxnSpPr>
        <p:spPr>
          <a:xfrm flipV="1">
            <a:off x="2614598" y="4555703"/>
            <a:ext cx="359891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49 - Ευθύγραμμο βέλος σύνδεσης"/>
          <p:cNvCxnSpPr/>
          <p:nvPr/>
        </p:nvCxnSpPr>
        <p:spPr>
          <a:xfrm flipV="1">
            <a:off x="2212771" y="5812696"/>
            <a:ext cx="761718" cy="3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0 - TextBox"/>
          <p:cNvSpPr txBox="1">
            <a:spLocks noChangeArrowheads="1"/>
          </p:cNvSpPr>
          <p:nvPr/>
        </p:nvSpPr>
        <p:spPr bwMode="auto">
          <a:xfrm>
            <a:off x="2992009" y="1459671"/>
            <a:ext cx="1654402" cy="554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Book Antiqua" charset="0"/>
                <a:ea typeface="Book Antiqua" charset="0"/>
                <a:cs typeface="Book Antiqua" charset="0"/>
              </a:rPr>
              <a:t>Early stage (A)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Book Antiqua" charset="0"/>
                <a:ea typeface="Book Antiqua" charset="0"/>
                <a:cs typeface="Book Antiqua" charset="0"/>
              </a:rPr>
              <a:t>1 HCC or 3 nodules &lt;</a:t>
            </a:r>
            <a:r>
              <a:rPr lang="en-US" altLang="en-US" sz="1000" dirty="0" smtClean="0">
                <a:latin typeface="Book Antiqua" charset="0"/>
                <a:ea typeface="Book Antiqua" charset="0"/>
                <a:cs typeface="Book Antiqua" charset="0"/>
              </a:rPr>
              <a:t>3cm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latin typeface="Book Antiqua" charset="0"/>
                <a:ea typeface="Book Antiqua" charset="0"/>
                <a:cs typeface="Book Antiqua" charset="0"/>
              </a:rPr>
              <a:t>PS </a:t>
            </a:r>
            <a:r>
              <a:rPr lang="en-US" altLang="en-US" sz="1000" dirty="0">
                <a:latin typeface="Book Antiqua" charset="0"/>
                <a:ea typeface="Book Antiqua" charset="0"/>
                <a:cs typeface="Book Antiqua" charset="0"/>
              </a:rPr>
              <a:t>0</a:t>
            </a:r>
            <a:endParaRPr lang="el-GR" altLang="en-US" sz="10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7" name="10 - TextBox"/>
          <p:cNvSpPr txBox="1">
            <a:spLocks noChangeArrowheads="1"/>
          </p:cNvSpPr>
          <p:nvPr/>
        </p:nvSpPr>
        <p:spPr bwMode="auto">
          <a:xfrm>
            <a:off x="2992009" y="2717620"/>
            <a:ext cx="1441450" cy="554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Book Antiqua" charset="0"/>
                <a:ea typeface="Book Antiqua" charset="0"/>
                <a:cs typeface="Book Antiqua" charset="0"/>
              </a:rPr>
              <a:t>Intermediate stage (B)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latin typeface="Book Antiqua" charset="0"/>
                <a:ea typeface="Book Antiqua" charset="0"/>
                <a:cs typeface="Book Antiqua" charset="0"/>
              </a:rPr>
              <a:t>Multinodular</a:t>
            </a:r>
            <a:endParaRPr lang="en-US" altLang="en-US" sz="1000" dirty="0">
              <a:latin typeface="Book Antiqua" charset="0"/>
              <a:ea typeface="Book Antiqua" charset="0"/>
              <a:cs typeface="Book Antiqu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Book Antiqua" charset="0"/>
                <a:ea typeface="Book Antiqua" charset="0"/>
                <a:cs typeface="Book Antiqua" charset="0"/>
              </a:rPr>
              <a:t>PS 0</a:t>
            </a:r>
            <a:endParaRPr lang="el-GR" altLang="en-US" sz="10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8" name="10 - TextBox"/>
          <p:cNvSpPr txBox="1">
            <a:spLocks noChangeArrowheads="1"/>
          </p:cNvSpPr>
          <p:nvPr/>
        </p:nvSpPr>
        <p:spPr bwMode="auto">
          <a:xfrm>
            <a:off x="2974489" y="4249845"/>
            <a:ext cx="1544184" cy="554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Book Antiqua" charset="0"/>
                <a:ea typeface="Book Antiqua" charset="0"/>
                <a:cs typeface="Book Antiqua" charset="0"/>
              </a:rPr>
              <a:t>Advanced stage (C)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Book Antiqua" charset="0"/>
                <a:ea typeface="Book Antiqua" charset="0"/>
                <a:cs typeface="Book Antiqua" charset="0"/>
              </a:rPr>
              <a:t>Portal </a:t>
            </a:r>
            <a:r>
              <a:rPr lang="en-US" altLang="en-US" sz="1000" dirty="0" smtClean="0">
                <a:latin typeface="Book Antiqua" charset="0"/>
                <a:ea typeface="Book Antiqua" charset="0"/>
                <a:cs typeface="Book Antiqua" charset="0"/>
              </a:rPr>
              <a:t>invasion, N1</a:t>
            </a:r>
            <a:r>
              <a:rPr lang="en-US" altLang="en-US" sz="1000" dirty="0">
                <a:latin typeface="Book Antiqua" charset="0"/>
                <a:ea typeface="Book Antiqua" charset="0"/>
                <a:cs typeface="Book Antiqua" charset="0"/>
              </a:rPr>
              <a:t>, </a:t>
            </a:r>
            <a:r>
              <a:rPr lang="en-US" altLang="en-US" sz="1000" dirty="0" smtClean="0">
                <a:latin typeface="Book Antiqua" charset="0"/>
                <a:ea typeface="Book Antiqua" charset="0"/>
                <a:cs typeface="Book Antiqua" charset="0"/>
              </a:rPr>
              <a:t>M1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latin typeface="Book Antiqua" charset="0"/>
                <a:ea typeface="Book Antiqua" charset="0"/>
                <a:cs typeface="Book Antiqua" charset="0"/>
              </a:rPr>
              <a:t>PS </a:t>
            </a:r>
            <a:r>
              <a:rPr lang="en-US" altLang="en-US" sz="1000" dirty="0">
                <a:latin typeface="Book Antiqua" charset="0"/>
                <a:ea typeface="Book Antiqua" charset="0"/>
                <a:cs typeface="Book Antiqua" charset="0"/>
              </a:rPr>
              <a:t>1-2</a:t>
            </a:r>
            <a:endParaRPr lang="el-GR" altLang="en-US" sz="10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9" name="10 - TextBox"/>
          <p:cNvSpPr txBox="1">
            <a:spLocks noChangeArrowheads="1"/>
          </p:cNvSpPr>
          <p:nvPr/>
        </p:nvSpPr>
        <p:spPr bwMode="auto">
          <a:xfrm>
            <a:off x="2974489" y="5689052"/>
            <a:ext cx="1368425" cy="246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Terminal stage (D)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2" name="130 - TextBox"/>
          <p:cNvSpPr txBox="1">
            <a:spLocks noChangeArrowheads="1"/>
          </p:cNvSpPr>
          <p:nvPr/>
        </p:nvSpPr>
        <p:spPr bwMode="auto">
          <a:xfrm>
            <a:off x="760425" y="6252846"/>
            <a:ext cx="7449475" cy="52322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Figure 2</a:t>
            </a:r>
            <a:r>
              <a:rPr lang="en-US" altLang="en-US" sz="1400" b="1" dirty="0" smtClean="0">
                <a:latin typeface="Book Antiqua" charset="0"/>
                <a:ea typeface="Book Antiqua" charset="0"/>
                <a:cs typeface="Book Antiqua" charset="0"/>
              </a:rPr>
              <a:t>. </a:t>
            </a: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Legend: Barcelona Clinic Liver Cancer staging system and treatment algorithm,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Book Antiqua" charset="0"/>
                <a:ea typeface="Book Antiqua" charset="0"/>
                <a:cs typeface="Book Antiqua" charset="0"/>
              </a:rPr>
              <a:t>PS: performance status, N: nodules, M: metastases</a:t>
            </a:r>
            <a:endParaRPr lang="el-GR" altLang="en-US" sz="1400" b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4" name="10 - TextBox"/>
          <p:cNvSpPr txBox="1">
            <a:spLocks noChangeArrowheads="1"/>
          </p:cNvSpPr>
          <p:nvPr/>
        </p:nvSpPr>
        <p:spPr bwMode="auto">
          <a:xfrm>
            <a:off x="5270685" y="463705"/>
            <a:ext cx="597460" cy="246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1 HCC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5" name="10 - TextBox"/>
          <p:cNvSpPr txBox="1">
            <a:spLocks noChangeArrowheads="1"/>
          </p:cNvSpPr>
          <p:nvPr/>
        </p:nvSpPr>
        <p:spPr bwMode="auto">
          <a:xfrm>
            <a:off x="5270685" y="1356724"/>
            <a:ext cx="741476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3 nodules &lt;3cm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46" name="84 - Ευθεία γραμμή σύνδεσης"/>
          <p:cNvCxnSpPr/>
          <p:nvPr/>
        </p:nvCxnSpPr>
        <p:spPr>
          <a:xfrm flipH="1">
            <a:off x="4029170" y="341020"/>
            <a:ext cx="8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49 - Ευθύγραμμο βέλος σύνδεσης"/>
          <p:cNvCxnSpPr/>
          <p:nvPr/>
        </p:nvCxnSpPr>
        <p:spPr>
          <a:xfrm flipV="1">
            <a:off x="4893170" y="586737"/>
            <a:ext cx="359891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9 - Ευθεία γραμμή σύνδεσης"/>
          <p:cNvCxnSpPr/>
          <p:nvPr/>
        </p:nvCxnSpPr>
        <p:spPr>
          <a:xfrm flipH="1" flipV="1">
            <a:off x="4875546" y="354201"/>
            <a:ext cx="0" cy="13824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9 - Ευθεία γραμμή σύνδεσης"/>
          <p:cNvCxnSpPr/>
          <p:nvPr/>
        </p:nvCxnSpPr>
        <p:spPr>
          <a:xfrm flipV="1">
            <a:off x="4640274" y="1736689"/>
            <a:ext cx="24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49 - Ευθύγραμμο βέλος σύνδεσης"/>
          <p:cNvCxnSpPr/>
          <p:nvPr/>
        </p:nvCxnSpPr>
        <p:spPr>
          <a:xfrm flipV="1">
            <a:off x="4875546" y="1556749"/>
            <a:ext cx="359891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10 - TextBox"/>
          <p:cNvSpPr txBox="1">
            <a:spLocks noChangeArrowheads="1"/>
          </p:cNvSpPr>
          <p:nvPr/>
        </p:nvSpPr>
        <p:spPr bwMode="auto">
          <a:xfrm>
            <a:off x="6263283" y="309737"/>
            <a:ext cx="750392" cy="5539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Portal pressure</a:t>
            </a:r>
            <a:r>
              <a:rPr lang="en-US" altLang="en-US" sz="1000" smtClean="0">
                <a:latin typeface="Book Antiqua" charset="0"/>
                <a:ea typeface="Book Antiqua" charset="0"/>
                <a:cs typeface="Book Antiqua" charset="0"/>
              </a:rPr>
              <a:t>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latin typeface="Book Antiqua" charset="0"/>
                <a:ea typeface="Book Antiqua" charset="0"/>
                <a:cs typeface="Book Antiqua" charset="0"/>
              </a:rPr>
              <a:t>bilirubin</a:t>
            </a:r>
            <a:endParaRPr lang="el-GR" altLang="en-US" sz="10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69" name="49 - Ευθύγραμμο βέλος σύνδεσης"/>
          <p:cNvCxnSpPr/>
          <p:nvPr/>
        </p:nvCxnSpPr>
        <p:spPr>
          <a:xfrm>
            <a:off x="6012161" y="1556247"/>
            <a:ext cx="233499" cy="5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49 - Ευθύγραμμο βέλος σύνδεσης"/>
          <p:cNvCxnSpPr/>
          <p:nvPr/>
        </p:nvCxnSpPr>
        <p:spPr>
          <a:xfrm flipV="1">
            <a:off x="5885769" y="590141"/>
            <a:ext cx="359891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13 - TextBox"/>
          <p:cNvSpPr txBox="1">
            <a:spLocks noChangeArrowheads="1"/>
          </p:cNvSpPr>
          <p:nvPr/>
        </p:nvSpPr>
        <p:spPr bwMode="auto">
          <a:xfrm>
            <a:off x="6245660" y="1368666"/>
            <a:ext cx="864649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Associated diseases</a:t>
            </a:r>
            <a:endParaRPr lang="el-GR" altLang="en-US" sz="10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72" name="49 - Ευθύγραμμο βέλος σύνδεσης"/>
          <p:cNvCxnSpPr/>
          <p:nvPr/>
        </p:nvCxnSpPr>
        <p:spPr>
          <a:xfrm flipV="1">
            <a:off x="7258314" y="1274683"/>
            <a:ext cx="194006" cy="3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49 - Ευθύγραμμο βέλος σύνδεσης"/>
          <p:cNvCxnSpPr/>
          <p:nvPr/>
        </p:nvCxnSpPr>
        <p:spPr>
          <a:xfrm flipV="1">
            <a:off x="7031298" y="589480"/>
            <a:ext cx="359891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10 - TextBox"/>
          <p:cNvSpPr txBox="1">
            <a:spLocks noChangeArrowheads="1"/>
          </p:cNvSpPr>
          <p:nvPr/>
        </p:nvSpPr>
        <p:spPr bwMode="auto">
          <a:xfrm>
            <a:off x="7387275" y="463705"/>
            <a:ext cx="641109" cy="246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Normal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75" name="49 - Ευθύγραμμο βέλος σύνδεσης"/>
          <p:cNvCxnSpPr/>
          <p:nvPr/>
        </p:nvCxnSpPr>
        <p:spPr>
          <a:xfrm>
            <a:off x="6372200" y="863735"/>
            <a:ext cx="0" cy="4929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13 - TextBox"/>
          <p:cNvSpPr txBox="1">
            <a:spLocks noChangeArrowheads="1"/>
          </p:cNvSpPr>
          <p:nvPr/>
        </p:nvSpPr>
        <p:spPr bwMode="auto">
          <a:xfrm>
            <a:off x="6384816" y="920598"/>
            <a:ext cx="744537" cy="246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Increased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80" name="14 - TextBox"/>
          <p:cNvSpPr txBox="1">
            <a:spLocks noChangeArrowheads="1"/>
          </p:cNvSpPr>
          <p:nvPr/>
        </p:nvSpPr>
        <p:spPr bwMode="auto">
          <a:xfrm>
            <a:off x="8393112" y="466988"/>
            <a:ext cx="730800" cy="24622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Resection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81" name="49 - Ευθύγραμμο βέλος σύνδεσης"/>
          <p:cNvCxnSpPr/>
          <p:nvPr/>
        </p:nvCxnSpPr>
        <p:spPr>
          <a:xfrm flipV="1">
            <a:off x="8023897" y="572719"/>
            <a:ext cx="359891" cy="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117 - Ευθεία γραμμή σύνδεσης"/>
          <p:cNvCxnSpPr/>
          <p:nvPr/>
        </p:nvCxnSpPr>
        <p:spPr>
          <a:xfrm>
            <a:off x="7262531" y="1263078"/>
            <a:ext cx="0" cy="9301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117 - Ευθεία γραμμή σύνδεσης"/>
          <p:cNvCxnSpPr/>
          <p:nvPr/>
        </p:nvCxnSpPr>
        <p:spPr>
          <a:xfrm flipH="1">
            <a:off x="7112867" y="1568721"/>
            <a:ext cx="149664" cy="15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10 - TextBox"/>
          <p:cNvSpPr txBox="1">
            <a:spLocks noChangeArrowheads="1"/>
          </p:cNvSpPr>
          <p:nvPr/>
        </p:nvSpPr>
        <p:spPr bwMode="auto">
          <a:xfrm>
            <a:off x="7449769" y="1149564"/>
            <a:ext cx="419085" cy="246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No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92" name="10 - TextBox"/>
          <p:cNvSpPr txBox="1">
            <a:spLocks noChangeArrowheads="1"/>
          </p:cNvSpPr>
          <p:nvPr/>
        </p:nvSpPr>
        <p:spPr bwMode="auto">
          <a:xfrm>
            <a:off x="7460325" y="2055016"/>
            <a:ext cx="431428" cy="246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Yes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97" name="49 - Ευθύγραμμο βέλος σύνδεσης"/>
          <p:cNvCxnSpPr/>
          <p:nvPr/>
        </p:nvCxnSpPr>
        <p:spPr>
          <a:xfrm flipV="1">
            <a:off x="7266749" y="2178047"/>
            <a:ext cx="194006" cy="3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49 - Ευθύγραμμο βέλος σύνδεσης"/>
          <p:cNvCxnSpPr>
            <a:endCxn id="102" idx="1"/>
          </p:cNvCxnSpPr>
          <p:nvPr/>
        </p:nvCxnSpPr>
        <p:spPr>
          <a:xfrm>
            <a:off x="7862085" y="1276388"/>
            <a:ext cx="2130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49 - Ευθύγραμμο βέλος σύνδεσης"/>
          <p:cNvCxnSpPr>
            <a:endCxn id="103" idx="1"/>
          </p:cNvCxnSpPr>
          <p:nvPr/>
        </p:nvCxnSpPr>
        <p:spPr>
          <a:xfrm flipV="1">
            <a:off x="7891753" y="2193259"/>
            <a:ext cx="211849" cy="1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4 - TextBox"/>
          <p:cNvSpPr txBox="1">
            <a:spLocks noChangeArrowheads="1"/>
          </p:cNvSpPr>
          <p:nvPr/>
        </p:nvSpPr>
        <p:spPr bwMode="auto">
          <a:xfrm>
            <a:off x="8075097" y="1076333"/>
            <a:ext cx="10512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Liver transplantation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03" name="14 - TextBox"/>
          <p:cNvSpPr txBox="1">
            <a:spLocks noChangeArrowheads="1"/>
          </p:cNvSpPr>
          <p:nvPr/>
        </p:nvSpPr>
        <p:spPr bwMode="auto">
          <a:xfrm>
            <a:off x="8103602" y="2070148"/>
            <a:ext cx="679994" cy="24622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Ablation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04" name="13 - TextBox"/>
          <p:cNvSpPr txBox="1">
            <a:spLocks noChangeArrowheads="1"/>
          </p:cNvSpPr>
          <p:nvPr/>
        </p:nvSpPr>
        <p:spPr bwMode="auto">
          <a:xfrm>
            <a:off x="5421583" y="2863457"/>
            <a:ext cx="1338828" cy="24622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Chemoembolization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105" name="91 - Ευθύγραμμο βέλος σύνδεσης"/>
          <p:cNvCxnSpPr/>
          <p:nvPr/>
        </p:nvCxnSpPr>
        <p:spPr>
          <a:xfrm flipV="1">
            <a:off x="4413583" y="2991896"/>
            <a:ext cx="1008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3 - TextBox"/>
          <p:cNvSpPr txBox="1">
            <a:spLocks noChangeArrowheads="1"/>
          </p:cNvSpPr>
          <p:nvPr/>
        </p:nvSpPr>
        <p:spPr bwMode="auto">
          <a:xfrm>
            <a:off x="5421583" y="4388552"/>
            <a:ext cx="730250" cy="246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Sorafenib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108" name="91 - Ευθύγραμμο βέλος σύνδεσης"/>
          <p:cNvCxnSpPr>
            <a:endCxn id="107" idx="1"/>
          </p:cNvCxnSpPr>
          <p:nvPr/>
        </p:nvCxnSpPr>
        <p:spPr>
          <a:xfrm flipV="1">
            <a:off x="4518673" y="4511584"/>
            <a:ext cx="90291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4 - TextBox"/>
          <p:cNvSpPr txBox="1">
            <a:spLocks noChangeArrowheads="1"/>
          </p:cNvSpPr>
          <p:nvPr/>
        </p:nvSpPr>
        <p:spPr bwMode="auto">
          <a:xfrm>
            <a:off x="5345773" y="5671393"/>
            <a:ext cx="1347787" cy="246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Book Antiqua" charset="0"/>
                <a:ea typeface="Book Antiqua" charset="0"/>
                <a:cs typeface="Book Antiqua" charset="0"/>
              </a:rPr>
              <a:t>Best supportive care</a:t>
            </a:r>
            <a:endParaRPr lang="el-GR" altLang="en-US" sz="1000">
              <a:latin typeface="Book Antiqua" charset="0"/>
              <a:ea typeface="Book Antiqua" charset="0"/>
              <a:cs typeface="Book Antiqua" charset="0"/>
            </a:endParaRPr>
          </a:p>
        </p:txBody>
      </p:sp>
      <p:cxnSp>
        <p:nvCxnSpPr>
          <p:cNvPr id="112" name="91 - Ευθύγραμμο βέλος σύνδεσης"/>
          <p:cNvCxnSpPr>
            <a:stCxn id="39" idx="3"/>
            <a:endCxn id="111" idx="1"/>
          </p:cNvCxnSpPr>
          <p:nvPr/>
        </p:nvCxnSpPr>
        <p:spPr>
          <a:xfrm flipV="1">
            <a:off x="4342914" y="5794425"/>
            <a:ext cx="100285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70984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210</Words>
  <Application>Microsoft Office PowerPoint</Application>
  <PresentationFormat>Προβολή στην οθόνη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George</cp:lastModifiedBy>
  <cp:revision>14</cp:revision>
  <dcterms:created xsi:type="dcterms:W3CDTF">2017-01-18T16:11:41Z</dcterms:created>
  <dcterms:modified xsi:type="dcterms:W3CDTF">2017-01-24T21:52:46Z</dcterms:modified>
</cp:coreProperties>
</file>