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04" y="-8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9EADDEE-BE9C-4996-A17C-969611181F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81C4F35-4CA3-4529-BE66-C0E21149F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ED65BBD-7C9F-4625-B9C0-E5E6CE5AE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0C0B-8B64-415B-AA4B-5968C0BB53E7}" type="datetimeFigureOut">
              <a:rPr lang="es-ES" smtClean="0"/>
              <a:t>9/9/18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2AF60DD-D304-4695-AC55-4992FD837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B829CF7-F5A8-4099-9602-444D8C04E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C544-B7BD-4051-93BC-76F03CA556A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0352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5A54BFA-B191-47E4-AD75-2822C2FCF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4B8EC427-D3D8-4956-9619-31A076A77C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A7AAD6F-6AE6-4AFC-B5E0-1AC31C2CF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0C0B-8B64-415B-AA4B-5968C0BB53E7}" type="datetimeFigureOut">
              <a:rPr lang="es-ES" smtClean="0"/>
              <a:t>9/9/18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2AB84F1-0BF3-4CC5-93AF-875BFC1F3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64DE4D9-7FDB-43D8-B0A6-9AA51EBFB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C544-B7BD-4051-93BC-76F03CA556A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5620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1B973943-5CFC-4FA4-AE22-5B72B42188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0A2F6033-487E-4833-8778-081000938A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D1367AA-56F3-4D69-AC31-16C84BBE6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0C0B-8B64-415B-AA4B-5968C0BB53E7}" type="datetimeFigureOut">
              <a:rPr lang="es-ES" smtClean="0"/>
              <a:t>9/9/18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8B5F1D1-B1D9-4C5D-9420-D64264BBA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727B619-74CD-4A97-BF3A-D42B16C76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C544-B7BD-4051-93BC-76F03CA556A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1713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1524DDF-8E95-4C97-81A9-58A8B8CDA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A0A3140-274C-41EA-AC64-9C0C8E286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D70CECB-C773-4CD7-A906-0515E228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0C0B-8B64-415B-AA4B-5968C0BB53E7}" type="datetimeFigureOut">
              <a:rPr lang="es-ES" smtClean="0"/>
              <a:t>9/9/18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B51FA1C-E8B9-4A11-B4E2-C2F2B4499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43CC8BD-AC61-46AA-B036-8E9F6B81E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C544-B7BD-4051-93BC-76F03CA556A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452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06A3FC1-A160-499E-8408-4DF985C28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BB927355-3D58-4E1E-B761-52650B622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3488444-C7F7-453B-B629-91AC846A9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0C0B-8B64-415B-AA4B-5968C0BB53E7}" type="datetimeFigureOut">
              <a:rPr lang="es-ES" smtClean="0"/>
              <a:t>9/9/18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6431FAC-34E7-4D51-BA3C-E5981CD60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55FA746-E91C-4C02-908C-420E39DEC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C544-B7BD-4051-93BC-76F03CA556A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592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14501DD-2FB0-49EA-8FA0-5B351E494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89E21D1-35B7-4A8A-B8ED-E160FE6850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33997F54-7FFC-45E7-8AEF-55F5B33118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F2D8126C-D9B1-4CCC-99DF-9213C8AF2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0C0B-8B64-415B-AA4B-5968C0BB53E7}" type="datetimeFigureOut">
              <a:rPr lang="es-ES" smtClean="0"/>
              <a:t>9/9/18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DBB09007-CB18-442D-B890-AA87C4765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C1BF044D-7EAE-445C-A4B8-AF4B4865D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C544-B7BD-4051-93BC-76F03CA556A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1656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CCEC6E0-4A90-4894-B080-292ABDD52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D6A84BED-28F8-4804-AC98-D9104C9AC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79C1BEDA-E766-4D9B-8CD0-B267AA5CFE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3E577CBD-3654-4C97-9FE3-529B8E418A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45FA223A-38C5-4A98-A8A1-BE3A6AD77E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64899B3E-61EB-401A-99B7-32C42C1A5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0C0B-8B64-415B-AA4B-5968C0BB53E7}" type="datetimeFigureOut">
              <a:rPr lang="es-ES" smtClean="0"/>
              <a:t>9/9/18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C8B33930-4947-4105-A6E5-B507190A8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119FBACB-7C85-4A76-9BDF-5C4A7E00B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C544-B7BD-4051-93BC-76F03CA556A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9892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CA009BA-BF67-4638-B4A2-5CCEA1C77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833B90F4-FC30-4F1B-AD50-B7761F7C0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0C0B-8B64-415B-AA4B-5968C0BB53E7}" type="datetimeFigureOut">
              <a:rPr lang="es-ES" smtClean="0"/>
              <a:t>9/9/18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8AB51098-13DB-40A3-870C-DACE23E01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3487DB54-9BDE-467E-BCC9-547B9C8D3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C544-B7BD-4051-93BC-76F03CA556A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6647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8E846711-2180-4C28-9BFB-97FBBA0BE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0C0B-8B64-415B-AA4B-5968C0BB53E7}" type="datetimeFigureOut">
              <a:rPr lang="es-ES" smtClean="0"/>
              <a:t>9/9/18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C9ACC930-02E2-41DB-8AB0-E9CD04474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B3711B6A-01AE-48F6-BBAF-803267F0A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C544-B7BD-4051-93BC-76F03CA556A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442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D6BDE4A-1FF0-41B4-8499-08D4CE73A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B335EEA-93A3-4570-889D-608EE6DA8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55E623E2-9B87-45B6-8832-8422E357F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12614433-1F61-42A9-9A29-4328213E5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0C0B-8B64-415B-AA4B-5968C0BB53E7}" type="datetimeFigureOut">
              <a:rPr lang="es-ES" smtClean="0"/>
              <a:t>9/9/18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FDF50BC0-0412-4ACD-A89C-3E425219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CD4261F5-4563-4C5A-BB14-4D46A7003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C544-B7BD-4051-93BC-76F03CA556A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125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79B7B9C-A4F2-4C3F-A5D1-F7F9A3049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403E0868-F3F0-444F-9F06-54C686382D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476E9F35-AF48-432F-A667-A0A4B590D7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4ADB961A-C073-406A-9AEF-F27C8EAA7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0C0B-8B64-415B-AA4B-5968C0BB53E7}" type="datetimeFigureOut">
              <a:rPr lang="es-ES" smtClean="0"/>
              <a:t>9/9/18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FC5D382C-2681-4095-A844-9E1B3EE44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4B9CF4B-343A-4E58-A8D3-E1B9A942A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C544-B7BD-4051-93BC-76F03CA556A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9745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AAAD9D4C-BE38-4E9F-9200-A5DBF57AD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2CE50714-4BB4-4DF7-BE86-7B56889869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CDCFE4D-D449-41BD-806E-827068FC26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30C0B-8B64-415B-AA4B-5968C0BB53E7}" type="datetimeFigureOut">
              <a:rPr lang="es-ES" smtClean="0"/>
              <a:t>9/9/18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9041145-4C94-4296-A2D2-352DBED171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BC04942-98F0-48AD-9DA3-77E3A98234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7C544-B7BD-4051-93BC-76F03CA556A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5502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C60FA2F7-D466-4BC6-A72F-5A424FD93223}"/>
              </a:ext>
            </a:extLst>
          </p:cNvPr>
          <p:cNvSpPr txBox="1"/>
          <p:nvPr/>
        </p:nvSpPr>
        <p:spPr>
          <a:xfrm>
            <a:off x="2484318" y="148546"/>
            <a:ext cx="34153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mtClean="0"/>
              <a:t>2,000 patients submitted treadmill exercise stress echocardiography  </a:t>
            </a:r>
            <a:endParaRPr lang="en-GB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B27DC425-24AE-4C28-AB3F-E615DCF46C87}"/>
              </a:ext>
            </a:extLst>
          </p:cNvPr>
          <p:cNvSpPr txBox="1"/>
          <p:nvPr/>
        </p:nvSpPr>
        <p:spPr>
          <a:xfrm>
            <a:off x="2484318" y="4372905"/>
            <a:ext cx="341532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mtClean="0"/>
              <a:t>653 (32.7%) patients with negative exercise stress echocardiography </a:t>
            </a:r>
            <a:endParaRPr lang="en-GB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884D7C21-F3D7-4AFA-B7FF-A4CA553DD752}"/>
              </a:ext>
            </a:extLst>
          </p:cNvPr>
          <p:cNvSpPr txBox="1"/>
          <p:nvPr/>
        </p:nvSpPr>
        <p:spPr>
          <a:xfrm>
            <a:off x="2484318" y="5786124"/>
            <a:ext cx="341532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mtClean="0"/>
              <a:t>226 (11.3%) patients with negative exercise stress echocardiography and body mass index  ≥30 Kg/m</a:t>
            </a:r>
            <a:r>
              <a:rPr lang="en-GB" baseline="30000" smtClean="0"/>
              <a:t>2</a:t>
            </a:r>
            <a:endParaRPr lang="en-GB" baseline="30000"/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xmlns="" id="{A41DBE67-CCC7-4DEE-A636-DA2568E80F3F}"/>
              </a:ext>
            </a:extLst>
          </p:cNvPr>
          <p:cNvCxnSpPr>
            <a:stCxn id="4" idx="2"/>
            <a:endCxn id="6" idx="0"/>
          </p:cNvCxnSpPr>
          <p:nvPr/>
        </p:nvCxnSpPr>
        <p:spPr>
          <a:xfrm>
            <a:off x="4191980" y="794877"/>
            <a:ext cx="0" cy="35780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xmlns="" id="{54D7B876-232F-4FAF-8C07-09488DA22C6D}"/>
              </a:ext>
            </a:extLst>
          </p:cNvPr>
          <p:cNvCxnSpPr>
            <a:stCxn id="6" idx="2"/>
            <a:endCxn id="7" idx="0"/>
          </p:cNvCxnSpPr>
          <p:nvPr/>
        </p:nvCxnSpPr>
        <p:spPr>
          <a:xfrm>
            <a:off x="4191980" y="5019236"/>
            <a:ext cx="0" cy="766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138A038A-2317-4715-ACDF-33FD3590E195}"/>
              </a:ext>
            </a:extLst>
          </p:cNvPr>
          <p:cNvSpPr txBox="1"/>
          <p:nvPr/>
        </p:nvSpPr>
        <p:spPr>
          <a:xfrm>
            <a:off x="6304085" y="851485"/>
            <a:ext cx="5801912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 algn="ctr"/>
            <a:r>
              <a:rPr lang="en-GB" smtClean="0"/>
              <a:t>EXCLUSION CRITERIA</a:t>
            </a:r>
          </a:p>
          <a:p>
            <a:pPr lvl="1" algn="just"/>
            <a:r>
              <a:rPr lang="en-GB" smtClean="0"/>
              <a:t>702 (35.1%) Previous Coronary artery disease.</a:t>
            </a:r>
          </a:p>
          <a:p>
            <a:pPr lvl="1" algn="just"/>
            <a:r>
              <a:rPr lang="en-GB" smtClean="0"/>
              <a:t>159 (8.0%) failure to achieve submaximal predicted heart rate.</a:t>
            </a:r>
          </a:p>
          <a:p>
            <a:pPr lvl="1" algn="just"/>
            <a:r>
              <a:rPr lang="en-GB" smtClean="0"/>
              <a:t>173 (8.7%) Positive EE.</a:t>
            </a:r>
          </a:p>
          <a:p>
            <a:pPr lvl="1" algn="just"/>
            <a:r>
              <a:rPr lang="en-GB" smtClean="0"/>
              <a:t>25 (1.3%) Hereditary cardiac disease.</a:t>
            </a:r>
          </a:p>
          <a:p>
            <a:pPr lvl="1" algn="just"/>
            <a:r>
              <a:rPr lang="en-GB" smtClean="0"/>
              <a:t>31 (1.6%) Pharmacological stress test. </a:t>
            </a:r>
          </a:p>
          <a:p>
            <a:pPr lvl="1"/>
            <a:r>
              <a:rPr lang="en-GB" smtClean="0"/>
              <a:t>52(2.6%)  Previous stroke or transient ischaemic attack.</a:t>
            </a:r>
          </a:p>
          <a:p>
            <a:pPr lvl="1" algn="just"/>
            <a:r>
              <a:rPr lang="en-GB" smtClean="0"/>
              <a:t>31 (1.6%) Peripheral artery disease.</a:t>
            </a:r>
          </a:p>
          <a:p>
            <a:pPr lvl="1" algn="just"/>
            <a:r>
              <a:rPr lang="en-GB" smtClean="0"/>
              <a:t>67 (3.4%) valvular heart disease. </a:t>
            </a:r>
          </a:p>
          <a:p>
            <a:pPr lvl="1" algn="just"/>
            <a:r>
              <a:rPr lang="en-GB" smtClean="0"/>
              <a:t>4 (0.3%) Planned revascularization.  </a:t>
            </a:r>
          </a:p>
          <a:p>
            <a:pPr lvl="1" algn="just"/>
            <a:r>
              <a:rPr lang="en-GB" smtClean="0"/>
              <a:t>9 (0.5%) Left ventricular ejection fraction &lt;50%.</a:t>
            </a:r>
            <a:endParaRPr lang="en-GB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AA0421DE-943C-4B5C-B16D-BB4E198764CE}"/>
              </a:ext>
            </a:extLst>
          </p:cNvPr>
          <p:cNvSpPr txBox="1"/>
          <p:nvPr/>
        </p:nvSpPr>
        <p:spPr>
          <a:xfrm>
            <a:off x="6304085" y="5221404"/>
            <a:ext cx="58019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 algn="just"/>
            <a:r>
              <a:rPr lang="en-GB" smtClean="0"/>
              <a:t>427 (21.4%) Body mass index &lt;30 Kg/m</a:t>
            </a:r>
            <a:r>
              <a:rPr lang="en-GB" baseline="30000" smtClean="0"/>
              <a:t>2</a:t>
            </a:r>
            <a:r>
              <a:rPr lang="en-GB" smtClean="0"/>
              <a:t>.</a:t>
            </a:r>
            <a:endParaRPr lang="en-GB"/>
          </a:p>
        </p:txBody>
      </p: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xmlns="" id="{43420ED6-9D50-40A1-BDF2-8E985C06494F}"/>
              </a:ext>
            </a:extLst>
          </p:cNvPr>
          <p:cNvCxnSpPr>
            <a:endCxn id="15" idx="1"/>
          </p:cNvCxnSpPr>
          <p:nvPr/>
        </p:nvCxnSpPr>
        <p:spPr>
          <a:xfrm>
            <a:off x="4191979" y="2559645"/>
            <a:ext cx="2112106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xmlns="" id="{852D0834-19FA-4AD2-A150-A24A6A1223D4}"/>
              </a:ext>
            </a:extLst>
          </p:cNvPr>
          <p:cNvCxnSpPr>
            <a:endCxn id="21" idx="1"/>
          </p:cNvCxnSpPr>
          <p:nvPr/>
        </p:nvCxnSpPr>
        <p:spPr>
          <a:xfrm>
            <a:off x="4191979" y="5402680"/>
            <a:ext cx="2112106" cy="339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1854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154</Words>
  <Application>Microsoft Macintosh PowerPoint</Application>
  <PresentationFormat>Personalizado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Raúl</dc:creator>
  <cp:lastModifiedBy>Raul Franco</cp:lastModifiedBy>
  <cp:revision>6</cp:revision>
  <dcterms:created xsi:type="dcterms:W3CDTF">2018-08-19T11:34:09Z</dcterms:created>
  <dcterms:modified xsi:type="dcterms:W3CDTF">2018-09-09T11:09:35Z</dcterms:modified>
</cp:coreProperties>
</file>