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67" r:id="rId6"/>
    <p:sldId id="259" r:id="rId7"/>
    <p:sldId id="268" r:id="rId8"/>
    <p:sldId id="260" r:id="rId9"/>
    <p:sldId id="269" r:id="rId10"/>
    <p:sldId id="261" r:id="rId11"/>
    <p:sldId id="270" r:id="rId12"/>
    <p:sldId id="262" r:id="rId13"/>
    <p:sldId id="271" r:id="rId14"/>
    <p:sldId id="263" r:id="rId15"/>
    <p:sldId id="264" r:id="rId16"/>
    <p:sldId id="273"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p:cViewPr>
        <p:scale>
          <a:sx n="100" d="100"/>
          <a:sy n="100" d="100"/>
        </p:scale>
        <p:origin x="-2016" y="-26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2017/3/30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2017/3/30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
            <a:ext cx="9144000" cy="6839712"/>
          </a:xfrm>
          <a:prstGeom prst="rect">
            <a:avLst/>
          </a:prstGeom>
        </p:spPr>
      </p:pic>
    </p:spTree>
    <p:extLst>
      <p:ext uri="{BB962C8B-B14F-4D97-AF65-F5344CB8AC3E}">
        <p14:creationId xmlns:p14="http://schemas.microsoft.com/office/powerpoint/2010/main" val="1710027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421405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196752"/>
            <a:ext cx="9144000" cy="4525963"/>
          </a:xfrm>
        </p:spPr>
        <p:txBody>
          <a:bodyPr>
            <a:normAutofit/>
          </a:bodyPr>
          <a:lstStyle/>
          <a:p>
            <a:pPr marL="0" indent="0" algn="just">
              <a:lnSpc>
                <a:spcPct val="160000"/>
              </a:lnSpc>
              <a:buNone/>
            </a:pPr>
            <a:r>
              <a:rPr lang="en-US" altLang="zh-CN" sz="1800" dirty="0">
                <a:latin typeface="Times New Roman" pitchFamily="18" charset="0"/>
                <a:cs typeface="Times New Roman" pitchFamily="18" charset="0"/>
              </a:rPr>
              <a:t>Fig. 5. Endoplasmic reticulum stress markers were </a:t>
            </a:r>
            <a:r>
              <a:rPr lang="en-US" altLang="zh-CN" sz="1800" dirty="0" err="1">
                <a:latin typeface="Times New Roman" pitchFamily="18" charset="0"/>
                <a:cs typeface="Times New Roman" pitchFamily="18" charset="0"/>
              </a:rPr>
              <a:t>downregulated</a:t>
            </a:r>
            <a:r>
              <a:rPr lang="en-US" altLang="zh-CN" sz="1800" dirty="0">
                <a:latin typeface="Times New Roman" pitchFamily="18" charset="0"/>
                <a:cs typeface="Times New Roman" pitchFamily="18" charset="0"/>
              </a:rPr>
              <a:t> in mice induced by DSS after infection. (A) The expression of IRE1</a:t>
            </a:r>
            <a:r>
              <a:rPr lang="el-GR" altLang="zh-CN" sz="1800" dirty="0">
                <a:latin typeface="Times New Roman" pitchFamily="18" charset="0"/>
                <a:cs typeface="Times New Roman" pitchFamily="18" charset="0"/>
              </a:rPr>
              <a:t>α, </a:t>
            </a:r>
            <a:r>
              <a:rPr lang="en-US" altLang="zh-CN" sz="1800" dirty="0">
                <a:latin typeface="Times New Roman" pitchFamily="18" charset="0"/>
                <a:cs typeface="Times New Roman" pitchFamily="18" charset="0"/>
              </a:rPr>
              <a:t>IRE</a:t>
            </a:r>
            <a:r>
              <a:rPr lang="el-GR" altLang="zh-CN" sz="1800" dirty="0">
                <a:latin typeface="Times New Roman" pitchFamily="18" charset="0"/>
                <a:cs typeface="Times New Roman" pitchFamily="18" charset="0"/>
              </a:rPr>
              <a:t>β, </a:t>
            </a:r>
            <a:r>
              <a:rPr lang="en-US" altLang="zh-CN" sz="1800" dirty="0">
                <a:latin typeface="Times New Roman" pitchFamily="18" charset="0"/>
                <a:cs typeface="Times New Roman" pitchFamily="18" charset="0"/>
              </a:rPr>
              <a:t>GRP78 and CHOP in colon tissues was examined by Western blotting. (B-E) Respective quantification of IRE1</a:t>
            </a:r>
            <a:r>
              <a:rPr lang="el-GR" altLang="zh-CN" sz="1800" dirty="0">
                <a:latin typeface="Times New Roman" pitchFamily="18" charset="0"/>
                <a:cs typeface="Times New Roman" pitchFamily="18" charset="0"/>
              </a:rPr>
              <a:t>α, </a:t>
            </a:r>
            <a:r>
              <a:rPr lang="en-US" altLang="zh-CN" sz="1800" dirty="0">
                <a:latin typeface="Times New Roman" pitchFamily="18" charset="0"/>
                <a:cs typeface="Times New Roman" pitchFamily="18" charset="0"/>
              </a:rPr>
              <a:t>IRE</a:t>
            </a:r>
            <a:r>
              <a:rPr lang="el-GR" altLang="zh-CN" sz="1800" dirty="0">
                <a:latin typeface="Times New Roman" pitchFamily="18" charset="0"/>
                <a:cs typeface="Times New Roman" pitchFamily="18" charset="0"/>
              </a:rPr>
              <a:t>β, </a:t>
            </a:r>
            <a:r>
              <a:rPr lang="en-US" altLang="zh-CN" sz="1800" dirty="0">
                <a:latin typeface="Times New Roman" pitchFamily="18" charset="0"/>
                <a:cs typeface="Times New Roman" pitchFamily="18" charset="0"/>
              </a:rPr>
              <a:t>GRP78 and CHOP. n=4. DSS: dextran sodium sulfate treatment group; CER+DSS: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before DSS treatment group; CER: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infection group. </a:t>
            </a:r>
            <a:endParaRPr lang="zh-CN" altLang="en-US" sz="1800" dirty="0"/>
          </a:p>
        </p:txBody>
      </p:sp>
    </p:spTree>
    <p:extLst>
      <p:ext uri="{BB962C8B-B14F-4D97-AF65-F5344CB8AC3E}">
        <p14:creationId xmlns:p14="http://schemas.microsoft.com/office/powerpoint/2010/main" val="3947198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2550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600200"/>
            <a:ext cx="9144000" cy="4525963"/>
          </a:xfrm>
        </p:spPr>
        <p:txBody>
          <a:bodyPr>
            <a:normAutofit/>
          </a:bodyPr>
          <a:lstStyle/>
          <a:p>
            <a:pPr marL="0" indent="0" algn="just">
              <a:lnSpc>
                <a:spcPct val="170000"/>
              </a:lnSpc>
              <a:buNone/>
            </a:pPr>
            <a:r>
              <a:rPr lang="en-US" altLang="zh-CN" sz="1800" dirty="0">
                <a:latin typeface="Times New Roman" pitchFamily="18" charset="0"/>
                <a:cs typeface="Times New Roman" pitchFamily="18" charset="0"/>
              </a:rPr>
              <a:t>Fig. 6. Decreased enterocytes apoptosis was observed in </a:t>
            </a:r>
            <a:r>
              <a:rPr lang="en-US" altLang="zh-CN" sz="1800" dirty="0" err="1">
                <a:latin typeface="Times New Roman" pitchFamily="18" charset="0"/>
                <a:cs typeface="Times New Roman" pitchFamily="18" charset="0"/>
              </a:rPr>
              <a:t>colitic</a:t>
            </a:r>
            <a:r>
              <a:rPr lang="en-US" altLang="zh-CN" sz="1800" dirty="0">
                <a:latin typeface="Times New Roman" pitchFamily="18" charset="0"/>
                <a:cs typeface="Times New Roman" pitchFamily="18" charset="0"/>
              </a:rPr>
              <a:t> mice after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(A) Immunofluorescence staining was used to detect cleaved-caspase3 (C-C3) and TUNEL. (B-C) Respective quantification of C-C3 and TUNEL positive cells. (D) </a:t>
            </a:r>
            <a:r>
              <a:rPr lang="en-US" altLang="zh-CN" sz="1800" dirty="0" err="1">
                <a:latin typeface="Times New Roman" pitchFamily="18" charset="0"/>
                <a:cs typeface="Times New Roman" pitchFamily="18" charset="0"/>
              </a:rPr>
              <a:t>Bax</a:t>
            </a:r>
            <a:r>
              <a:rPr lang="en-US" altLang="zh-CN" sz="1800" dirty="0">
                <a:latin typeface="Times New Roman" pitchFamily="18" charset="0"/>
                <a:cs typeface="Times New Roman" pitchFamily="18" charset="0"/>
              </a:rPr>
              <a:t> and Bal-2 were tested by Western blotting. (E-F) Respective quantification of </a:t>
            </a:r>
            <a:r>
              <a:rPr lang="en-US" altLang="zh-CN" sz="1800" dirty="0" err="1">
                <a:latin typeface="Times New Roman" pitchFamily="18" charset="0"/>
                <a:cs typeface="Times New Roman" pitchFamily="18" charset="0"/>
              </a:rPr>
              <a:t>Bax</a:t>
            </a:r>
            <a:r>
              <a:rPr lang="en-US" altLang="zh-CN" sz="1800" dirty="0">
                <a:latin typeface="Times New Roman" pitchFamily="18" charset="0"/>
                <a:cs typeface="Times New Roman" pitchFamily="18" charset="0"/>
              </a:rPr>
              <a:t> and Bal-2. n=3. DSS: dextran sodium sulfate treatment group; CER+DSS: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before DSS treatment group; CER: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infection group. </a:t>
            </a:r>
            <a:endParaRPr lang="zh-CN" altLang="en-US" sz="1800" dirty="0"/>
          </a:p>
        </p:txBody>
      </p:sp>
    </p:spTree>
    <p:extLst>
      <p:ext uri="{BB962C8B-B14F-4D97-AF65-F5344CB8AC3E}">
        <p14:creationId xmlns:p14="http://schemas.microsoft.com/office/powerpoint/2010/main" val="1590284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317899674"/>
              </p:ext>
            </p:extLst>
          </p:nvPr>
        </p:nvGraphicFramePr>
        <p:xfrm>
          <a:off x="-1" y="1397000"/>
          <a:ext cx="9144000" cy="3040112"/>
        </p:xfrm>
        <a:graphic>
          <a:graphicData uri="http://schemas.openxmlformats.org/drawingml/2006/table">
            <a:tbl>
              <a:tblPr firstRow="1" bandRow="1">
                <a:tableStyleId>{2D5ABB26-0587-4C30-8999-92F81FD0307C}</a:tableStyleId>
              </a:tblPr>
              <a:tblGrid>
                <a:gridCol w="1174457"/>
                <a:gridCol w="3236176"/>
                <a:gridCol w="2043954"/>
                <a:gridCol w="2689413"/>
              </a:tblGrid>
              <a:tr h="519832">
                <a:tc>
                  <a:txBody>
                    <a:bodyPr/>
                    <a:lstStyle/>
                    <a:p>
                      <a:pPr algn="ctr"/>
                      <a:r>
                        <a:rPr lang="en-US" altLang="zh-CN" dirty="0" smtClean="0">
                          <a:latin typeface="Times New Roman" pitchFamily="18" charset="0"/>
                          <a:cs typeface="Times New Roman" pitchFamily="18" charset="0"/>
                        </a:rPr>
                        <a:t>Score</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Body weight loss (%)</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Stool consistency</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Rectal bleeding</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504056">
                <a:tc>
                  <a:txBody>
                    <a:bodyPr/>
                    <a:lstStyle/>
                    <a:p>
                      <a:pPr algn="ctr"/>
                      <a:r>
                        <a:rPr lang="en-US" altLang="zh-CN" dirty="0" smtClean="0">
                          <a:latin typeface="Times New Roman" pitchFamily="18" charset="0"/>
                          <a:cs typeface="Times New Roman" pitchFamily="18" charset="0"/>
                        </a:rPr>
                        <a:t>0</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0-1</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Normal </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None</a:t>
                      </a:r>
                      <a:endParaRPr lang="zh-CN" altLang="en-US" dirty="0">
                        <a:latin typeface="Times New Roman" pitchFamily="18" charset="0"/>
                        <a:cs typeface="Times New Roman" pitchFamily="18" charset="0"/>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tcPr>
                </a:tc>
              </a:tr>
              <a:tr h="504056">
                <a:tc>
                  <a:txBody>
                    <a:bodyPr/>
                    <a:lstStyle/>
                    <a:p>
                      <a:pPr algn="ctr"/>
                      <a:r>
                        <a:rPr lang="en-US" altLang="zh-CN" dirty="0" smtClean="0">
                          <a:latin typeface="Times New Roman" pitchFamily="18" charset="0"/>
                          <a:cs typeface="Times New Roman" pitchFamily="18" charset="0"/>
                        </a:rPr>
                        <a:t>1</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1-5 </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Soft</a:t>
                      </a:r>
                      <a:r>
                        <a:rPr lang="en-US" altLang="zh-CN" baseline="0" dirty="0" smtClean="0">
                          <a:latin typeface="Times New Roman" pitchFamily="18" charset="0"/>
                          <a:cs typeface="Times New Roman" pitchFamily="18" charset="0"/>
                        </a:rPr>
                        <a:t> and shaped</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Between</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504056">
                <a:tc>
                  <a:txBody>
                    <a:bodyPr/>
                    <a:lstStyle/>
                    <a:p>
                      <a:pPr algn="ctr"/>
                      <a:r>
                        <a:rPr lang="en-US" altLang="zh-CN" dirty="0" smtClean="0">
                          <a:latin typeface="Times New Roman" pitchFamily="18" charset="0"/>
                          <a:cs typeface="Times New Roman" pitchFamily="18" charset="0"/>
                        </a:rPr>
                        <a:t>2</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5-10</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Loose</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Slight</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r>
              <a:tr h="504056">
                <a:tc>
                  <a:txBody>
                    <a:bodyPr/>
                    <a:lstStyle/>
                    <a:p>
                      <a:pPr algn="ctr"/>
                      <a:r>
                        <a:rPr lang="en-US" altLang="zh-CN" dirty="0" smtClean="0">
                          <a:latin typeface="Times New Roman" pitchFamily="18" charset="0"/>
                          <a:cs typeface="Times New Roman" pitchFamily="18" charset="0"/>
                        </a:rPr>
                        <a:t>3</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10-15</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Between</a:t>
                      </a:r>
                      <a:endParaRPr lang="zh-CN" altLang="en-US" dirty="0">
                        <a:latin typeface="Times New Roman" pitchFamily="18" charset="0"/>
                        <a:cs typeface="Times New Roman"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Between</a:t>
                      </a:r>
                      <a:endParaRPr lang="zh-CN" altLang="en-US" b="1" dirty="0">
                        <a:latin typeface="Times New Roman" pitchFamily="18" charset="0"/>
                        <a:cs typeface="Times New Roman" pitchFamily="18" charset="0"/>
                      </a:endParaRP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504056">
                <a:tc>
                  <a:txBody>
                    <a:bodyPr/>
                    <a:lstStyle/>
                    <a:p>
                      <a:pPr algn="ctr"/>
                      <a:r>
                        <a:rPr lang="en-US" altLang="zh-CN" dirty="0" smtClean="0">
                          <a:latin typeface="Times New Roman" pitchFamily="18" charset="0"/>
                          <a:cs typeface="Times New Roman" pitchFamily="18" charset="0"/>
                        </a:rPr>
                        <a:t>4</a:t>
                      </a:r>
                      <a:endParaRPr lang="zh-CN" altLang="en-US" dirty="0">
                        <a:latin typeface="Times New Roman" pitchFamily="18" charset="0"/>
                        <a:cs typeface="Times New Roman" pitchFamily="18"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&gt;15</a:t>
                      </a:r>
                      <a:endParaRPr lang="zh-CN" altLang="en-US" dirty="0">
                        <a:latin typeface="Times New Roman" pitchFamily="18" charset="0"/>
                        <a:cs typeface="Times New Roman" pitchFamily="18"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Diarrhea</a:t>
                      </a:r>
                      <a:endParaRPr lang="zh-CN" altLang="en-US" dirty="0">
                        <a:latin typeface="Times New Roman" pitchFamily="18" charset="0"/>
                        <a:cs typeface="Times New Roman" pitchFamily="18"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CN" dirty="0" smtClean="0">
                          <a:latin typeface="Times New Roman" pitchFamily="18" charset="0"/>
                          <a:cs typeface="Times New Roman" pitchFamily="18" charset="0"/>
                        </a:rPr>
                        <a:t>Gross bleeding</a:t>
                      </a:r>
                      <a:endParaRPr lang="zh-CN" altLang="en-US" dirty="0">
                        <a:latin typeface="Times New Roman" pitchFamily="18" charset="0"/>
                        <a:cs typeface="Times New Roman" pitchFamily="18" charset="0"/>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TextBox 6"/>
          <p:cNvSpPr txBox="1"/>
          <p:nvPr/>
        </p:nvSpPr>
        <p:spPr>
          <a:xfrm>
            <a:off x="0" y="692696"/>
            <a:ext cx="8676456"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Table 1</a:t>
            </a:r>
            <a:r>
              <a:rPr lang="en-US" altLang="zh-CN" sz="2800" dirty="0" smtClean="0">
                <a:latin typeface="Times New Roman" pitchFamily="18" charset="0"/>
                <a:cs typeface="Times New Roman" pitchFamily="18" charset="0"/>
              </a:rPr>
              <a:t> Disease activity index score parameters (DAI)</a:t>
            </a:r>
            <a:endParaRPr lang="zh-CN"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169589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909854282"/>
              </p:ext>
            </p:extLst>
          </p:nvPr>
        </p:nvGraphicFramePr>
        <p:xfrm>
          <a:off x="0" y="972656"/>
          <a:ext cx="9144000" cy="5624696"/>
        </p:xfrm>
        <a:graphic>
          <a:graphicData uri="http://schemas.openxmlformats.org/drawingml/2006/table">
            <a:tbl>
              <a:tblPr firstRow="1" bandRow="1">
                <a:tableStyleId>{2D5ABB26-0587-4C30-8999-92F81FD0307C}</a:tableStyleId>
              </a:tblPr>
              <a:tblGrid>
                <a:gridCol w="755576"/>
                <a:gridCol w="1800200"/>
                <a:gridCol w="2111741"/>
                <a:gridCol w="2008679"/>
                <a:gridCol w="2467804"/>
              </a:tblGrid>
              <a:tr h="507059">
                <a:tc>
                  <a:txBody>
                    <a:bodyPr/>
                    <a:lstStyle/>
                    <a:p>
                      <a:pPr algn="ctr"/>
                      <a:r>
                        <a:rPr lang="en-US" altLang="zh-CN" dirty="0" smtClean="0">
                          <a:latin typeface="Times New Roman" pitchFamily="18" charset="0"/>
                          <a:cs typeface="Times New Roman" pitchFamily="18" charset="0"/>
                        </a:rPr>
                        <a:t>Score</a:t>
                      </a:r>
                      <a:endParaRPr lang="zh-CN" altLang="en-US"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Times New Roman" pitchFamily="18" charset="0"/>
                          <a:cs typeface="Times New Roman" pitchFamily="18" charset="0"/>
                        </a:rPr>
                        <a:t>Damaged area</a:t>
                      </a:r>
                      <a:endParaRPr lang="zh-CN" altLang="en-US"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err="1" smtClean="0">
                          <a:solidFill>
                            <a:schemeClr val="tx1"/>
                          </a:solidFill>
                          <a:latin typeface="Times New Roman" pitchFamily="18" charset="0"/>
                          <a:cs typeface="Times New Roman" pitchFamily="18" charset="0"/>
                        </a:rPr>
                        <a:t>Mucodepletion</a:t>
                      </a:r>
                      <a:r>
                        <a:rPr lang="en-US" altLang="zh-CN" b="0" dirty="0" smtClean="0">
                          <a:solidFill>
                            <a:schemeClr val="tx1"/>
                          </a:solidFill>
                          <a:latin typeface="Times New Roman" pitchFamily="18" charset="0"/>
                          <a:cs typeface="Times New Roman" pitchFamily="18" charset="0"/>
                        </a:rPr>
                        <a:t> of glands</a:t>
                      </a:r>
                      <a:endParaRPr lang="zh-CN" altLang="en-US"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b="0" dirty="0" smtClean="0">
                          <a:solidFill>
                            <a:schemeClr val="tx1"/>
                          </a:solidFill>
                          <a:latin typeface="Times New Roman" pitchFamily="18" charset="0"/>
                          <a:cs typeface="Times New Roman" pitchFamily="18" charset="0"/>
                        </a:rPr>
                        <a:t>Tissue damage</a:t>
                      </a:r>
                      <a:endParaRPr lang="zh-CN" altLang="en-US"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Times New Roman" pitchFamily="18" charset="0"/>
                          <a:cs typeface="Times New Roman" pitchFamily="18" charset="0"/>
                        </a:rPr>
                        <a:t>Inflammatory cell infiltration</a:t>
                      </a:r>
                      <a:endParaRPr lang="zh-CN" altLang="en-US"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7059">
                <a:tc>
                  <a:txBody>
                    <a:bodyPr/>
                    <a:lstStyle/>
                    <a:p>
                      <a:pPr algn="ctr"/>
                      <a:r>
                        <a:rPr lang="en-US" altLang="zh-CN" dirty="0" smtClean="0">
                          <a:latin typeface="Times New Roman" pitchFamily="18" charset="0"/>
                          <a:cs typeface="Times New Roman" pitchFamily="18" charset="0"/>
                        </a:rPr>
                        <a:t>0</a:t>
                      </a:r>
                      <a:endParaRPr lang="zh-CN" alt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dirty="0" smtClean="0">
                          <a:latin typeface="Times New Roman" pitchFamily="18" charset="0"/>
                          <a:cs typeface="Times New Roman" pitchFamily="18" charset="0"/>
                        </a:rPr>
                        <a:t>N/A</a:t>
                      </a:r>
                      <a:endParaRPr lang="zh-CN" alt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dirty="0" smtClean="0">
                          <a:latin typeface="Times New Roman" pitchFamily="18" charset="0"/>
                          <a:cs typeface="Times New Roman" pitchFamily="18" charset="0"/>
                        </a:rPr>
                        <a:t>None</a:t>
                      </a:r>
                      <a:endParaRPr lang="zh-CN" alt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dirty="0" smtClean="0">
                          <a:latin typeface="Times New Roman" pitchFamily="18" charset="0"/>
                          <a:cs typeface="Times New Roman" pitchFamily="18" charset="0"/>
                        </a:rPr>
                        <a:t>No mucosal damage</a:t>
                      </a:r>
                      <a:endParaRPr lang="zh-CN" alt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c>
                  <a:txBody>
                    <a:bodyPr/>
                    <a:lstStyle/>
                    <a:p>
                      <a:pPr algn="ctr"/>
                      <a:r>
                        <a:rPr lang="en-US" altLang="zh-CN" dirty="0" smtClean="0">
                          <a:latin typeface="Times New Roman" pitchFamily="18" charset="0"/>
                          <a:cs typeface="Times New Roman" pitchFamily="18" charset="0"/>
                        </a:rPr>
                        <a:t>Occasional inflammatory cells in the lamina </a:t>
                      </a:r>
                      <a:r>
                        <a:rPr lang="en-US" altLang="zh-CN" dirty="0" err="1" smtClean="0">
                          <a:latin typeface="Times New Roman" pitchFamily="18" charset="0"/>
                          <a:cs typeface="Times New Roman" pitchFamily="18" charset="0"/>
                        </a:rPr>
                        <a:t>propria</a:t>
                      </a:r>
                      <a:endParaRPr lang="zh-CN" altLang="en-US" dirty="0">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tcPr>
                </a:tc>
              </a:tr>
              <a:tr h="498049">
                <a:tc>
                  <a:txBody>
                    <a:bodyPr/>
                    <a:lstStyle/>
                    <a:p>
                      <a:pPr algn="ctr"/>
                      <a:r>
                        <a:rPr lang="en-US" altLang="zh-CN" dirty="0" smtClean="0">
                          <a:latin typeface="Times New Roman" pitchFamily="18" charset="0"/>
                          <a:cs typeface="Times New Roman" pitchFamily="18" charset="0"/>
                        </a:rPr>
                        <a:t>1</a:t>
                      </a:r>
                      <a:endParaRPr lang="zh-CN" alt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25%</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Mile</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Discrete epithelial lesions</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Increased numbers of inflammatory cells in the lamina </a:t>
                      </a:r>
                      <a:r>
                        <a:rPr lang="en-US" altLang="zh-CN" dirty="0" err="1" smtClean="0">
                          <a:latin typeface="Times New Roman" pitchFamily="18" charset="0"/>
                          <a:cs typeface="Times New Roman" pitchFamily="18" charset="0"/>
                        </a:rPr>
                        <a:t>propria</a:t>
                      </a:r>
                      <a:endParaRPr lang="zh-CN" altLang="en-US" dirty="0">
                        <a:latin typeface="Times New Roman" pitchFamily="18" charset="0"/>
                        <a:cs typeface="Times New Roman" pitchFamily="18" charset="0"/>
                      </a:endParaRPr>
                    </a:p>
                  </a:txBody>
                  <a:tcPr/>
                </a:tc>
              </a:tr>
              <a:tr h="504056">
                <a:tc>
                  <a:txBody>
                    <a:bodyPr/>
                    <a:lstStyle/>
                    <a:p>
                      <a:pPr algn="ctr"/>
                      <a:r>
                        <a:rPr lang="en-US" altLang="zh-CN" dirty="0" smtClean="0">
                          <a:latin typeface="Times New Roman" pitchFamily="18" charset="0"/>
                          <a:cs typeface="Times New Roman" pitchFamily="18" charset="0"/>
                        </a:rPr>
                        <a:t>2</a:t>
                      </a:r>
                      <a:endParaRPr lang="zh-CN" alt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50%</a:t>
                      </a:r>
                      <a:endParaRPr lang="zh-CN" altLang="en-US"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Moderate</a:t>
                      </a:r>
                      <a:endParaRPr lang="zh-CN" altLang="en-US" dirty="0" smtClean="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dirty="0" smtClean="0">
                          <a:latin typeface="Times New Roman" pitchFamily="18" charset="0"/>
                          <a:cs typeface="Times New Roman" pitchFamily="18" charset="0"/>
                        </a:rPr>
                        <a:t>Surface mucosal erosion or focal ulceration</a:t>
                      </a:r>
                      <a:endParaRPr lang="zh-CN" altLang="en-US" dirty="0" smtClean="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Confluence inflammatory cells, extending into the </a:t>
                      </a:r>
                      <a:r>
                        <a:rPr lang="en-US" altLang="zh-CN" dirty="0" err="1" smtClean="0">
                          <a:latin typeface="Times New Roman" pitchFamily="18" charset="0"/>
                          <a:cs typeface="Times New Roman" pitchFamily="18" charset="0"/>
                        </a:rPr>
                        <a:t>submucosa</a:t>
                      </a:r>
                      <a:endParaRPr lang="zh-CN" altLang="en-US" dirty="0">
                        <a:latin typeface="Times New Roman" pitchFamily="18" charset="0"/>
                        <a:cs typeface="Times New Roman" pitchFamily="18" charset="0"/>
                      </a:endParaRPr>
                    </a:p>
                  </a:txBody>
                  <a:tcPr/>
                </a:tc>
              </a:tr>
              <a:tr h="720080">
                <a:tc>
                  <a:txBody>
                    <a:bodyPr/>
                    <a:lstStyle/>
                    <a:p>
                      <a:pPr algn="ctr"/>
                      <a:r>
                        <a:rPr lang="en-US" altLang="zh-CN" dirty="0" smtClean="0">
                          <a:latin typeface="Times New Roman" pitchFamily="18" charset="0"/>
                          <a:cs typeface="Times New Roman" pitchFamily="18" charset="0"/>
                        </a:rPr>
                        <a:t>3</a:t>
                      </a:r>
                      <a:endParaRPr lang="zh-CN" altLang="en-US" dirty="0">
                        <a:latin typeface="Times New Roman" pitchFamily="18" charset="0"/>
                        <a:cs typeface="Times New Roman" pitchFamily="18" charset="0"/>
                      </a:endParaRPr>
                    </a:p>
                  </a:txBody>
                  <a:tcPr/>
                </a:tc>
                <a:tc>
                  <a:txBody>
                    <a:bodyPr/>
                    <a:lstStyle/>
                    <a:p>
                      <a:pPr algn="ct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75%</a:t>
                      </a:r>
                      <a:endParaRPr lang="zh-CN" altLang="en-US" dirty="0" smtClean="0">
                        <a:latin typeface="Times New Roman" pitchFamily="18" charset="0"/>
                        <a:cs typeface="Times New Roman" pitchFamily="18" charset="0"/>
                      </a:endParaRPr>
                    </a:p>
                    <a:p>
                      <a:pPr algn="ct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Moderate</a:t>
                      </a:r>
                      <a:endParaRPr lang="zh-CN" altLang="en-US" dirty="0">
                        <a:latin typeface="Times New Roman" pitchFamily="18" charset="0"/>
                        <a:cs typeface="Times New Roman" pitchFamily="18" charset="0"/>
                      </a:endParaRPr>
                    </a:p>
                  </a:txBody>
                  <a:tcPr/>
                </a:tc>
                <a:tc>
                  <a:txBody>
                    <a:bodyPr/>
                    <a:lstStyle/>
                    <a:p>
                      <a:pPr algn="ctr"/>
                      <a:r>
                        <a:rPr lang="en-US" altLang="zh-CN" dirty="0" smtClean="0">
                          <a:latin typeface="Times New Roman" pitchFamily="18" charset="0"/>
                          <a:cs typeface="Times New Roman" pitchFamily="18" charset="0"/>
                        </a:rPr>
                        <a:t>Extensive mucosal damage and extension into deeper structures of the bowel wall</a:t>
                      </a:r>
                      <a:endParaRPr lang="zh-CN" altLang="en-US" dirty="0">
                        <a:latin typeface="Times New Roman" pitchFamily="18" charset="0"/>
                        <a:cs typeface="Times New Roman" pitchFamily="18" charset="0"/>
                      </a:endParaRPr>
                    </a:p>
                  </a:txBody>
                  <a:tcPr/>
                </a:tc>
                <a:tc>
                  <a:txBody>
                    <a:bodyPr/>
                    <a:lstStyle/>
                    <a:p>
                      <a:pPr algn="ctr"/>
                      <a:r>
                        <a:rPr lang="en-US" altLang="zh-CN" dirty="0" err="1" smtClean="0">
                          <a:latin typeface="Times New Roman" pitchFamily="18" charset="0"/>
                          <a:cs typeface="Times New Roman" pitchFamily="18" charset="0"/>
                        </a:rPr>
                        <a:t>Transmural</a:t>
                      </a:r>
                      <a:r>
                        <a:rPr lang="en-US" altLang="zh-CN" dirty="0" smtClean="0">
                          <a:latin typeface="Times New Roman" pitchFamily="18" charset="0"/>
                          <a:cs typeface="Times New Roman" pitchFamily="18" charset="0"/>
                        </a:rPr>
                        <a:t> extension of the infiltrate</a:t>
                      </a:r>
                      <a:endParaRPr lang="zh-CN" altLang="en-US" dirty="0">
                        <a:latin typeface="Times New Roman" pitchFamily="18" charset="0"/>
                        <a:cs typeface="Times New Roman" pitchFamily="18" charset="0"/>
                      </a:endParaRPr>
                    </a:p>
                  </a:txBody>
                  <a:tcPr/>
                </a:tc>
              </a:tr>
              <a:tr h="504056">
                <a:tc>
                  <a:txBody>
                    <a:bodyPr/>
                    <a:lstStyle/>
                    <a:p>
                      <a:pPr algn="ctr"/>
                      <a:r>
                        <a:rPr lang="en-US" altLang="zh-CN" dirty="0" smtClean="0">
                          <a:latin typeface="Times New Roman" pitchFamily="18" charset="0"/>
                          <a:cs typeface="Times New Roman" pitchFamily="18" charset="0"/>
                        </a:rPr>
                        <a:t>4</a:t>
                      </a:r>
                      <a:endParaRPr lang="zh-CN" alt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zh-CN" altLang="en-US" dirty="0" smtClean="0">
                          <a:latin typeface="Times New Roman" pitchFamily="18" charset="0"/>
                          <a:cs typeface="Times New Roman" pitchFamily="18" charset="0"/>
                        </a:rPr>
                        <a:t>≤</a:t>
                      </a:r>
                      <a:r>
                        <a:rPr lang="en-US" altLang="zh-CN" dirty="0" smtClean="0">
                          <a:latin typeface="Times New Roman" pitchFamily="18" charset="0"/>
                          <a:cs typeface="Times New Roman" pitchFamily="18" charset="0"/>
                        </a:rPr>
                        <a:t>100%</a:t>
                      </a:r>
                      <a:endParaRPr lang="zh-CN" alt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altLang="zh-CN" dirty="0" smtClean="0">
                          <a:latin typeface="Times New Roman" pitchFamily="18" charset="0"/>
                          <a:cs typeface="Times New Roman" pitchFamily="18" charset="0"/>
                        </a:rPr>
                        <a:t>Severe</a:t>
                      </a:r>
                      <a:endParaRPr lang="zh-CN" alt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zh-CN" alt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CN" altLang="en-US" dirty="0">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tcPr>
                </a:tc>
              </a:tr>
            </a:tbl>
          </a:graphicData>
        </a:graphic>
      </p:graphicFrame>
      <p:sp>
        <p:nvSpPr>
          <p:cNvPr id="6" name="TextBox 5"/>
          <p:cNvSpPr txBox="1"/>
          <p:nvPr/>
        </p:nvSpPr>
        <p:spPr>
          <a:xfrm>
            <a:off x="107504" y="260648"/>
            <a:ext cx="9036496"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Table 2 </a:t>
            </a:r>
            <a:r>
              <a:rPr lang="en-US" altLang="zh-CN" sz="2800" dirty="0" smtClean="0">
                <a:latin typeface="Times New Roman" pitchFamily="18" charset="0"/>
                <a:cs typeface="Times New Roman" pitchFamily="18" charset="0"/>
              </a:rPr>
              <a:t>Histological scoring system used in this study </a:t>
            </a:r>
            <a:r>
              <a:rPr lang="en-US" altLang="zh-CN" sz="2800" dirty="0" smtClean="0"/>
              <a:t> </a:t>
            </a:r>
            <a:endParaRPr lang="zh-CN" altLang="en-US" sz="2800" dirty="0"/>
          </a:p>
        </p:txBody>
      </p:sp>
    </p:spTree>
    <p:extLst>
      <p:ext uri="{BB962C8B-B14F-4D97-AF65-F5344CB8AC3E}">
        <p14:creationId xmlns:p14="http://schemas.microsoft.com/office/powerpoint/2010/main" val="1835515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extLst>
              <p:ext uri="{D42A27DB-BD31-4B8C-83A1-F6EECF244321}">
                <p14:modId xmlns:p14="http://schemas.microsoft.com/office/powerpoint/2010/main" val="2163875896"/>
              </p:ext>
            </p:extLst>
          </p:nvPr>
        </p:nvGraphicFramePr>
        <p:xfrm>
          <a:off x="-1" y="548680"/>
          <a:ext cx="9144002" cy="6365759"/>
        </p:xfrm>
        <a:graphic>
          <a:graphicData uri="http://schemas.openxmlformats.org/drawingml/2006/table">
            <a:tbl>
              <a:tblPr firstRow="1" firstCol="1" bandRow="1">
                <a:tableStyleId>{3C2FFA5D-87B4-456A-9821-1D502468CF0F}</a:tableStyleId>
              </a:tblPr>
              <a:tblGrid>
                <a:gridCol w="1382233"/>
                <a:gridCol w="2020188"/>
                <a:gridCol w="3615069"/>
                <a:gridCol w="2126512"/>
              </a:tblGrid>
              <a:tr h="330719">
                <a:tc gridSpan="2">
                  <a:txBody>
                    <a:bodyPr/>
                    <a:lstStyle/>
                    <a:p>
                      <a:pPr algn="ctr">
                        <a:lnSpc>
                          <a:spcPct val="150000"/>
                        </a:lnSpc>
                        <a:spcAft>
                          <a:spcPts val="0"/>
                        </a:spcAft>
                      </a:pPr>
                      <a:r>
                        <a:rPr lang="en-US" altLang="zh-CN" sz="1100" kern="100" dirty="0" smtClean="0">
                          <a:effectLst/>
                          <a:latin typeface="Times New Roman" pitchFamily="18" charset="0"/>
                          <a:cs typeface="Times New Roman" pitchFamily="18" charset="0"/>
                        </a:rPr>
                        <a:t>Primer names</a:t>
                      </a:r>
                      <a:endParaRPr lang="zh-CN" sz="1100" kern="100" dirty="0">
                        <a:effectLst/>
                        <a:latin typeface="Times New Roman" pitchFamily="18" charset="0"/>
                        <a:ea typeface="宋体"/>
                        <a:cs typeface="Times New Roman" pitchFamily="18" charset="0"/>
                      </a:endParaRPr>
                    </a:p>
                  </a:txBody>
                  <a:tcPr marL="49736" marR="49736" marT="0" marB="0" anchor="ctr"/>
                </a:tc>
                <a:tc hMerge="1">
                  <a:txBody>
                    <a:bodyPr/>
                    <a:lstStyle/>
                    <a:p>
                      <a:endParaRPr lang="zh-CN" altLang="en-US"/>
                    </a:p>
                  </a:txBody>
                  <a:tcPr/>
                </a:tc>
                <a:tc>
                  <a:txBody>
                    <a:bodyPr/>
                    <a:lstStyle/>
                    <a:p>
                      <a:pPr algn="ctr">
                        <a:lnSpc>
                          <a:spcPct val="150000"/>
                        </a:lnSpc>
                        <a:spcAft>
                          <a:spcPts val="0"/>
                        </a:spcAft>
                      </a:pPr>
                      <a:r>
                        <a:rPr lang="en-US" altLang="zh-CN" sz="1100" kern="100" dirty="0" smtClean="0">
                          <a:effectLst/>
                          <a:latin typeface="Times New Roman" pitchFamily="18" charset="0"/>
                          <a:cs typeface="Times New Roman" pitchFamily="18" charset="0"/>
                        </a:rPr>
                        <a:t>Primer</a:t>
                      </a:r>
                      <a:r>
                        <a:rPr lang="en-US" altLang="zh-CN" sz="1100" kern="100" baseline="0" dirty="0" smtClean="0">
                          <a:effectLst/>
                          <a:latin typeface="Times New Roman" pitchFamily="18" charset="0"/>
                          <a:cs typeface="Times New Roman" pitchFamily="18" charset="0"/>
                        </a:rPr>
                        <a:t> sequences</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altLang="zh-CN" sz="1100" kern="100" dirty="0" smtClean="0">
                          <a:effectLst/>
                          <a:latin typeface="Times New Roman" pitchFamily="18" charset="0"/>
                          <a:cs typeface="Times New Roman" pitchFamily="18" charset="0"/>
                        </a:rPr>
                        <a:t>Product lengths</a:t>
                      </a:r>
                      <a:r>
                        <a:rPr lang="zh-CN" sz="1100" kern="100" dirty="0" smtClean="0">
                          <a:effectLst/>
                          <a:latin typeface="Times New Roman" pitchFamily="18" charset="0"/>
                          <a:cs typeface="Times New Roman" pitchFamily="18" charset="0"/>
                        </a:rPr>
                        <a:t>（</a:t>
                      </a:r>
                      <a:r>
                        <a:rPr lang="en-US" sz="1100" kern="100" dirty="0" err="1">
                          <a:effectLst/>
                          <a:latin typeface="Times New Roman" pitchFamily="18" charset="0"/>
                          <a:cs typeface="Times New Roman" pitchFamily="18" charset="0"/>
                        </a:rPr>
                        <a:t>bp</a:t>
                      </a:r>
                      <a:r>
                        <a:rPr lang="zh-CN" sz="1100" kern="100" dirty="0">
                          <a:effectLst/>
                          <a:latin typeface="Times New Roman" pitchFamily="18" charset="0"/>
                          <a:cs typeface="Times New Roman" pitchFamily="18" charset="0"/>
                        </a:rPr>
                        <a:t>）</a:t>
                      </a:r>
                      <a:endParaRPr lang="zh-CN" sz="1100" kern="100" dirty="0">
                        <a:effectLst/>
                        <a:latin typeface="Times New Roman" pitchFamily="18" charset="0"/>
                        <a:ea typeface="宋体"/>
                        <a:cs typeface="Times New Roman" pitchFamily="18" charset="0"/>
                      </a:endParaRPr>
                    </a:p>
                  </a:txBody>
                  <a:tcPr marL="49736" marR="49736" marT="0" marB="0" anchor="ct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M-GAPDH</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a:effectLst/>
                          <a:latin typeface="Times New Roman" pitchFamily="18" charset="0"/>
                          <a:cs typeface="Times New Roman" pitchFamily="18" charset="0"/>
                        </a:rPr>
                        <a:t>5`-TGAAGGGTGGAGCCAAAAG-3`</a:t>
                      </a:r>
                      <a:endParaRPr lang="zh-CN" sz="1100" kern="100">
                        <a:effectLst/>
                        <a:latin typeface="Times New Roman" pitchFamily="18" charset="0"/>
                        <a:ea typeface="宋体"/>
                        <a:cs typeface="Times New Roman" pitchFamily="18" charset="0"/>
                      </a:endParaRPr>
                    </a:p>
                  </a:txBody>
                  <a:tcPr marL="49736" marR="49736" marT="0" marB="0" anchor="ctr"/>
                </a:tc>
                <a:tc rowSpan="2">
                  <a:txBody>
                    <a:bodyPr/>
                    <a:lstStyle/>
                    <a:p>
                      <a:pPr algn="ctr">
                        <a:lnSpc>
                          <a:spcPct val="150000"/>
                        </a:lnSpc>
                        <a:spcAft>
                          <a:spcPts val="0"/>
                        </a:spcAft>
                      </a:pPr>
                      <a:r>
                        <a:rPr lang="en-US" sz="1100" kern="100">
                          <a:effectLst/>
                          <a:latin typeface="Times New Roman" pitchFamily="18" charset="0"/>
                          <a:cs typeface="Times New Roman" pitchFamily="18" charset="0"/>
                        </a:rPr>
                        <a:t>227</a:t>
                      </a:r>
                      <a:endParaRPr lang="zh-CN" sz="1100" kern="100">
                        <a:effectLst/>
                        <a:latin typeface="Times New Roman" pitchFamily="18" charset="0"/>
                        <a:ea typeface="宋体"/>
                        <a:cs typeface="Times New Roman" pitchFamily="18" charset="0"/>
                      </a:endParaRPr>
                    </a:p>
                  </a:txBody>
                  <a:tcPr marL="49736" marR="49736"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5`-AGTCTTCTGGGTGGCAGTGAT-3`</a:t>
                      </a:r>
                      <a:endParaRPr lang="zh-CN" sz="1100" kern="100" dirty="0">
                        <a:effectLst/>
                        <a:latin typeface="Times New Roman" pitchFamily="18" charset="0"/>
                        <a:ea typeface="宋体"/>
                        <a:cs typeface="Times New Roman" pitchFamily="18" charset="0"/>
                      </a:endParaRPr>
                    </a:p>
                  </a:txBody>
                  <a:tcPr marL="49736" marR="49736"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M-IL-6</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5`-CTTCTTGGGACTGATGCTGGT-3`</a:t>
                      </a:r>
                      <a:endParaRPr lang="zh-CN" sz="1100" kern="100" dirty="0">
                        <a:effectLst/>
                        <a:latin typeface="Times New Roman" pitchFamily="18" charset="0"/>
                        <a:ea typeface="宋体"/>
                        <a:cs typeface="Times New Roman" pitchFamily="18" charset="0"/>
                      </a:endParaRPr>
                    </a:p>
                  </a:txBody>
                  <a:tcPr marL="68580" marR="68580" marT="0" marB="0" anchor="ctr"/>
                </a:tc>
                <a:tc rowSpan="2">
                  <a:txBody>
                    <a:bodyPr/>
                    <a:lstStyle/>
                    <a:p>
                      <a:pPr algn="ctr">
                        <a:lnSpc>
                          <a:spcPct val="150000"/>
                        </a:lnSpc>
                        <a:spcAft>
                          <a:spcPts val="0"/>
                        </a:spcAft>
                      </a:pPr>
                      <a:r>
                        <a:rPr lang="en-US" sz="1100" kern="100">
                          <a:effectLst/>
                          <a:latin typeface="Times New Roman" pitchFamily="18" charset="0"/>
                          <a:cs typeface="Times New Roman" pitchFamily="18" charset="0"/>
                        </a:rPr>
                        <a:t>171</a:t>
                      </a:r>
                      <a:endParaRPr lang="zh-CN" sz="1100" kern="100">
                        <a:effectLst/>
                        <a:latin typeface="Times New Roman" pitchFamily="18" charset="0"/>
                        <a:ea typeface="宋体"/>
                        <a:cs typeface="Times New Roman" pitchFamily="18" charset="0"/>
                      </a:endParaRPr>
                    </a:p>
                  </a:txBody>
                  <a:tcPr marL="68580" marR="68580"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5`-CACAACTCTTTTCTCATTTCCACG-3`</a:t>
                      </a:r>
                      <a:endParaRPr lang="zh-CN" sz="1100" kern="100" dirty="0">
                        <a:effectLst/>
                        <a:latin typeface="Times New Roman" pitchFamily="18" charset="0"/>
                        <a:ea typeface="宋体"/>
                        <a:cs typeface="Times New Roman" pitchFamily="18" charset="0"/>
                      </a:endParaRPr>
                    </a:p>
                  </a:txBody>
                  <a:tcPr marL="68580" marR="68580"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M-IL-10</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5`-TACAGCCGGGAAGACAATAACT -3`</a:t>
                      </a:r>
                      <a:endParaRPr lang="zh-CN" sz="1100" kern="100" dirty="0">
                        <a:effectLst/>
                        <a:latin typeface="Times New Roman" pitchFamily="18" charset="0"/>
                        <a:ea typeface="宋体"/>
                        <a:cs typeface="Times New Roman" pitchFamily="18" charset="0"/>
                      </a:endParaRPr>
                    </a:p>
                  </a:txBody>
                  <a:tcPr marL="68580" marR="68580" marT="0" marB="0" anchor="ctr"/>
                </a:tc>
                <a:tc rowSpan="2">
                  <a:txBody>
                    <a:bodyPr/>
                    <a:lstStyle/>
                    <a:p>
                      <a:pPr algn="ctr">
                        <a:lnSpc>
                          <a:spcPct val="150000"/>
                        </a:lnSpc>
                        <a:spcAft>
                          <a:spcPts val="0"/>
                        </a:spcAft>
                      </a:pPr>
                      <a:r>
                        <a:rPr lang="en-US" sz="1100" kern="100">
                          <a:effectLst/>
                          <a:latin typeface="Times New Roman" pitchFamily="18" charset="0"/>
                          <a:cs typeface="Times New Roman" pitchFamily="18" charset="0"/>
                        </a:rPr>
                        <a:t>142</a:t>
                      </a:r>
                      <a:endParaRPr lang="zh-CN" sz="1100" kern="100">
                        <a:effectLst/>
                        <a:latin typeface="Times New Roman" pitchFamily="18" charset="0"/>
                        <a:ea typeface="宋体"/>
                        <a:cs typeface="Times New Roman" pitchFamily="18" charset="0"/>
                      </a:endParaRPr>
                    </a:p>
                  </a:txBody>
                  <a:tcPr marL="68580" marR="68580"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 AGGAGTCGGTTAGCAGTATGTTG-3`</a:t>
                      </a:r>
                      <a:endParaRPr lang="zh-CN" sz="1100" kern="100" dirty="0">
                        <a:effectLst/>
                        <a:latin typeface="Times New Roman" pitchFamily="18" charset="0"/>
                        <a:ea typeface="宋体"/>
                        <a:cs typeface="Times New Roman" pitchFamily="18" charset="0"/>
                      </a:endParaRPr>
                    </a:p>
                  </a:txBody>
                  <a:tcPr marL="68580" marR="68580"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M-TNF-α</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5`-TCCCCAAAGGGATGAGAAGTT-3`</a:t>
                      </a:r>
                      <a:endParaRPr lang="zh-CN" sz="1100" kern="100" dirty="0">
                        <a:effectLst/>
                        <a:latin typeface="Times New Roman" pitchFamily="18" charset="0"/>
                        <a:ea typeface="宋体"/>
                        <a:cs typeface="Times New Roman" pitchFamily="18" charset="0"/>
                      </a:endParaRPr>
                    </a:p>
                  </a:txBody>
                  <a:tcPr marL="49736" marR="49736"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298</a:t>
                      </a:r>
                      <a:endParaRPr lang="zh-CN" sz="1100" kern="100" dirty="0">
                        <a:effectLst/>
                        <a:latin typeface="Times New Roman" pitchFamily="18" charset="0"/>
                        <a:ea typeface="宋体"/>
                        <a:cs typeface="Times New Roman" pitchFamily="18" charset="0"/>
                      </a:endParaRPr>
                    </a:p>
                  </a:txBody>
                  <a:tcPr marL="49736" marR="49736"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5`-GAGGAGGTTGACTTTCTCCTGG-3`</a:t>
                      </a:r>
                      <a:endParaRPr lang="zh-CN" sz="1100" kern="100" dirty="0">
                        <a:effectLst/>
                        <a:latin typeface="Times New Roman" pitchFamily="18" charset="0"/>
                        <a:ea typeface="宋体"/>
                        <a:cs typeface="Times New Roman" pitchFamily="18" charset="0"/>
                      </a:endParaRPr>
                    </a:p>
                  </a:txBody>
                  <a:tcPr marL="49736" marR="49736"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M-TGF-β</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5`-AGAGCCCTGGATACCAACTATTG-3`</a:t>
                      </a:r>
                      <a:endParaRPr lang="zh-CN" sz="1100" kern="100" dirty="0">
                        <a:effectLst/>
                        <a:latin typeface="Times New Roman" pitchFamily="18" charset="0"/>
                        <a:ea typeface="宋体"/>
                        <a:cs typeface="Times New Roman" pitchFamily="18" charset="0"/>
                      </a:endParaRPr>
                    </a:p>
                  </a:txBody>
                  <a:tcPr marL="49736" marR="49736"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286</a:t>
                      </a:r>
                      <a:endParaRPr lang="zh-CN" sz="1100" kern="100" dirty="0">
                        <a:effectLst/>
                        <a:latin typeface="Times New Roman" pitchFamily="18" charset="0"/>
                        <a:ea typeface="宋体"/>
                        <a:cs typeface="Times New Roman" pitchFamily="18" charset="0"/>
                      </a:endParaRPr>
                    </a:p>
                  </a:txBody>
                  <a:tcPr marL="49736" marR="49736"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5`-TGCGACCCACGTAGTAGACG-3`</a:t>
                      </a:r>
                      <a:endParaRPr lang="zh-CN" sz="1100" kern="100" dirty="0">
                        <a:effectLst/>
                        <a:latin typeface="Times New Roman" pitchFamily="18" charset="0"/>
                        <a:ea typeface="宋体"/>
                        <a:cs typeface="Times New Roman" pitchFamily="18" charset="0"/>
                      </a:endParaRPr>
                    </a:p>
                  </a:txBody>
                  <a:tcPr marL="49736" marR="49736"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M-IFN-γ</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5`-CTCAAGTGGCATAGATGTGGAAG-3`</a:t>
                      </a:r>
                      <a:endParaRPr lang="zh-CN" sz="1100" kern="100" dirty="0">
                        <a:effectLst/>
                        <a:latin typeface="Times New Roman" pitchFamily="18" charset="0"/>
                        <a:ea typeface="宋体"/>
                        <a:cs typeface="Times New Roman" pitchFamily="18" charset="0"/>
                      </a:endParaRPr>
                    </a:p>
                  </a:txBody>
                  <a:tcPr marL="49736" marR="49736"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250</a:t>
                      </a:r>
                      <a:endParaRPr lang="zh-CN" sz="1100" kern="100" dirty="0">
                        <a:effectLst/>
                        <a:latin typeface="Times New Roman" pitchFamily="18" charset="0"/>
                        <a:ea typeface="宋体"/>
                        <a:cs typeface="Times New Roman" pitchFamily="18" charset="0"/>
                      </a:endParaRPr>
                    </a:p>
                  </a:txBody>
                  <a:tcPr marL="49736" marR="49736"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5`-GACCTCAAACTTGGCAATACTCA-3`</a:t>
                      </a:r>
                      <a:endParaRPr lang="zh-CN" sz="1100" kern="100" dirty="0">
                        <a:effectLst/>
                        <a:latin typeface="Times New Roman" pitchFamily="18" charset="0"/>
                        <a:ea typeface="宋体"/>
                        <a:cs typeface="Times New Roman" pitchFamily="18" charset="0"/>
                      </a:endParaRPr>
                    </a:p>
                  </a:txBody>
                  <a:tcPr marL="49736" marR="49736"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M-IL-1b</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5`-GGGCCTCAAAGGAAAGAATCT-3`</a:t>
                      </a:r>
                      <a:endParaRPr lang="zh-CN" sz="1100" kern="100" dirty="0">
                        <a:effectLst/>
                        <a:latin typeface="Times New Roman" pitchFamily="18" charset="0"/>
                        <a:ea typeface="宋体"/>
                        <a:cs typeface="Times New Roman" pitchFamily="18" charset="0"/>
                      </a:endParaRPr>
                    </a:p>
                  </a:txBody>
                  <a:tcPr marL="49736" marR="49736"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195</a:t>
                      </a:r>
                      <a:endParaRPr lang="zh-CN" sz="1100" kern="100" dirty="0">
                        <a:effectLst/>
                        <a:latin typeface="Times New Roman" pitchFamily="18" charset="0"/>
                        <a:ea typeface="宋体"/>
                        <a:cs typeface="Times New Roman" pitchFamily="18" charset="0"/>
                      </a:endParaRPr>
                    </a:p>
                  </a:txBody>
                  <a:tcPr marL="49736" marR="49736"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5`-GAGGTGCTGATGTACCAGTTGG-3`</a:t>
                      </a:r>
                      <a:endParaRPr lang="zh-CN" sz="1100" kern="100" dirty="0">
                        <a:effectLst/>
                        <a:latin typeface="Times New Roman" pitchFamily="18" charset="0"/>
                        <a:ea typeface="宋体"/>
                        <a:cs typeface="Times New Roman" pitchFamily="18" charset="0"/>
                      </a:endParaRPr>
                    </a:p>
                  </a:txBody>
                  <a:tcPr marL="49736" marR="49736"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M-IL-17a</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5`-GTCTTTAACTCCCTTGGCGC-3`</a:t>
                      </a:r>
                      <a:endParaRPr lang="zh-CN" sz="1100" kern="100" dirty="0">
                        <a:effectLst/>
                        <a:latin typeface="Times New Roman" pitchFamily="18" charset="0"/>
                        <a:ea typeface="宋体"/>
                        <a:cs typeface="Times New Roman" pitchFamily="18" charset="0"/>
                      </a:endParaRPr>
                    </a:p>
                  </a:txBody>
                  <a:tcPr marL="49736" marR="49736"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136</a:t>
                      </a:r>
                      <a:endParaRPr lang="zh-CN" sz="1100" kern="100" dirty="0">
                        <a:effectLst/>
                        <a:latin typeface="Times New Roman" pitchFamily="18" charset="0"/>
                        <a:ea typeface="宋体"/>
                        <a:cs typeface="Times New Roman" pitchFamily="18" charset="0"/>
                      </a:endParaRPr>
                    </a:p>
                  </a:txBody>
                  <a:tcPr marL="49736" marR="49736"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49736" marR="49736"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5`-GGCACTGAGCTTCCCAGATC-3`</a:t>
                      </a:r>
                      <a:endParaRPr lang="zh-CN" sz="1100" kern="100" dirty="0">
                        <a:effectLst/>
                        <a:latin typeface="Times New Roman" pitchFamily="18" charset="0"/>
                        <a:ea typeface="宋体"/>
                        <a:cs typeface="Times New Roman" pitchFamily="18" charset="0"/>
                      </a:endParaRPr>
                    </a:p>
                  </a:txBody>
                  <a:tcPr marL="49736" marR="49736"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M-IRE1a</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5`-ACACACCGACCACCGTATCTC-3`</a:t>
                      </a:r>
                      <a:endParaRPr lang="zh-CN" sz="1100" kern="100" dirty="0">
                        <a:effectLst/>
                        <a:latin typeface="Times New Roman" pitchFamily="18" charset="0"/>
                        <a:ea typeface="宋体"/>
                        <a:cs typeface="Times New Roman" pitchFamily="18" charset="0"/>
                      </a:endParaRPr>
                    </a:p>
                  </a:txBody>
                  <a:tcPr marL="68580" marR="68580"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157</a:t>
                      </a:r>
                      <a:endParaRPr lang="zh-CN" sz="1100" kern="100" dirty="0">
                        <a:effectLst/>
                        <a:latin typeface="Times New Roman" pitchFamily="18" charset="0"/>
                        <a:ea typeface="宋体"/>
                        <a:cs typeface="Times New Roman" pitchFamily="18" charset="0"/>
                      </a:endParaRPr>
                    </a:p>
                  </a:txBody>
                  <a:tcPr marL="68580" marR="68580"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5`-GGGTAAGTGATGATGAACGCC-3`</a:t>
                      </a:r>
                      <a:endParaRPr lang="zh-CN" sz="1100" kern="100" dirty="0">
                        <a:effectLst/>
                        <a:latin typeface="Times New Roman" pitchFamily="18" charset="0"/>
                        <a:ea typeface="宋体"/>
                        <a:cs typeface="Times New Roman" pitchFamily="18" charset="0"/>
                      </a:endParaRPr>
                    </a:p>
                  </a:txBody>
                  <a:tcPr marL="68580" marR="68580"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M-IRE1b</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5`-TGGACGGTCCCACAACAGAT-3`</a:t>
                      </a:r>
                      <a:endParaRPr lang="zh-CN" sz="1100" kern="100" dirty="0">
                        <a:effectLst/>
                        <a:latin typeface="Times New Roman" pitchFamily="18" charset="0"/>
                        <a:ea typeface="宋体"/>
                        <a:cs typeface="Times New Roman" pitchFamily="18" charset="0"/>
                      </a:endParaRPr>
                    </a:p>
                  </a:txBody>
                  <a:tcPr marL="68580" marR="68580"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140</a:t>
                      </a:r>
                      <a:endParaRPr lang="zh-CN" sz="1100" kern="100" dirty="0">
                        <a:effectLst/>
                        <a:latin typeface="Times New Roman" pitchFamily="18" charset="0"/>
                        <a:ea typeface="宋体"/>
                        <a:cs typeface="Times New Roman" pitchFamily="18" charset="0"/>
                      </a:endParaRPr>
                    </a:p>
                  </a:txBody>
                  <a:tcPr marL="68580" marR="68580"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5`-GGGAGGTTCGTGGTATCCAA-3`</a:t>
                      </a:r>
                      <a:endParaRPr lang="zh-CN" sz="1100" kern="100" dirty="0">
                        <a:effectLst/>
                        <a:latin typeface="Times New Roman" pitchFamily="18" charset="0"/>
                        <a:ea typeface="宋体"/>
                        <a:cs typeface="Times New Roman" pitchFamily="18" charset="0"/>
                      </a:endParaRPr>
                    </a:p>
                  </a:txBody>
                  <a:tcPr marL="68580" marR="68580"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M-GRP78</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5`-GATGAAATTGTTCTGGTTGGTGG-3`</a:t>
                      </a:r>
                      <a:endParaRPr lang="zh-CN" sz="1100" kern="100" dirty="0">
                        <a:effectLst/>
                        <a:latin typeface="Times New Roman" pitchFamily="18" charset="0"/>
                        <a:ea typeface="宋体"/>
                        <a:cs typeface="Times New Roman" pitchFamily="18" charset="0"/>
                      </a:endParaRPr>
                    </a:p>
                  </a:txBody>
                  <a:tcPr marL="68580" marR="68580"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203</a:t>
                      </a:r>
                      <a:endParaRPr lang="zh-CN" sz="1100" kern="100" dirty="0">
                        <a:effectLst/>
                        <a:latin typeface="Times New Roman" pitchFamily="18" charset="0"/>
                        <a:ea typeface="宋体"/>
                        <a:cs typeface="Times New Roman" pitchFamily="18" charset="0"/>
                      </a:endParaRPr>
                    </a:p>
                  </a:txBody>
                  <a:tcPr marL="68580" marR="68580"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5`-AGTGTAAGGGGACAAACATCAAG-3`</a:t>
                      </a:r>
                      <a:endParaRPr lang="zh-CN" sz="1100" kern="100" dirty="0">
                        <a:effectLst/>
                        <a:latin typeface="Times New Roman" pitchFamily="18" charset="0"/>
                        <a:ea typeface="宋体"/>
                        <a:cs typeface="Times New Roman" pitchFamily="18" charset="0"/>
                      </a:endParaRPr>
                    </a:p>
                  </a:txBody>
                  <a:tcPr marL="68580" marR="68580" marT="0" marB="0" anchor="ctr"/>
                </a:tc>
                <a:tc vMerge="1">
                  <a:txBody>
                    <a:bodyPr/>
                    <a:lstStyle/>
                    <a:p>
                      <a:endParaRPr lang="zh-CN" altLang="en-US"/>
                    </a:p>
                  </a:txBody>
                  <a:tcPr/>
                </a:tc>
              </a:tr>
              <a:tr h="238248">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M-CHOP</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Forward</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5`-GGAGCTGGAAGCCTGGTATG-3`</a:t>
                      </a:r>
                      <a:endParaRPr lang="zh-CN" sz="1100" kern="100" dirty="0">
                        <a:effectLst/>
                        <a:latin typeface="Times New Roman" pitchFamily="18" charset="0"/>
                        <a:ea typeface="宋体"/>
                        <a:cs typeface="Times New Roman" pitchFamily="18" charset="0"/>
                      </a:endParaRPr>
                    </a:p>
                  </a:txBody>
                  <a:tcPr marL="68580" marR="68580" marT="0" marB="0" anchor="ctr"/>
                </a:tc>
                <a:tc rowSpan="2">
                  <a:txBody>
                    <a:bodyPr/>
                    <a:lstStyle/>
                    <a:p>
                      <a:pPr algn="ctr">
                        <a:lnSpc>
                          <a:spcPct val="150000"/>
                        </a:lnSpc>
                        <a:spcAft>
                          <a:spcPts val="0"/>
                        </a:spcAft>
                      </a:pPr>
                      <a:r>
                        <a:rPr lang="en-US" sz="1100" kern="100" dirty="0">
                          <a:effectLst/>
                          <a:latin typeface="Times New Roman" pitchFamily="18" charset="0"/>
                          <a:cs typeface="Times New Roman" pitchFamily="18" charset="0"/>
                        </a:rPr>
                        <a:t>285</a:t>
                      </a:r>
                      <a:endParaRPr lang="zh-CN" sz="1100" kern="100" dirty="0">
                        <a:effectLst/>
                        <a:latin typeface="Times New Roman" pitchFamily="18" charset="0"/>
                        <a:ea typeface="宋体"/>
                        <a:cs typeface="Times New Roman" pitchFamily="18" charset="0"/>
                      </a:endParaRPr>
                    </a:p>
                  </a:txBody>
                  <a:tcPr marL="68580" marR="68580" marT="0" marB="0" anchor="ctr"/>
                </a:tc>
              </a:tr>
              <a:tr h="238248">
                <a:tc vMerge="1">
                  <a:txBody>
                    <a:bodyPr/>
                    <a:lstStyle/>
                    <a:p>
                      <a:endParaRPr lang="zh-CN" altLang="en-US"/>
                    </a:p>
                  </a:txBody>
                  <a:tcPr/>
                </a:tc>
                <a:tc>
                  <a:txBody>
                    <a:bodyPr/>
                    <a:lstStyle/>
                    <a:p>
                      <a:pPr algn="ctr">
                        <a:lnSpc>
                          <a:spcPct val="150000"/>
                        </a:lnSpc>
                        <a:spcAft>
                          <a:spcPts val="0"/>
                        </a:spcAft>
                      </a:pPr>
                      <a:r>
                        <a:rPr lang="en-US" sz="1100" kern="100" dirty="0" smtClean="0">
                          <a:effectLst/>
                          <a:latin typeface="Times New Roman" pitchFamily="18" charset="0"/>
                          <a:cs typeface="Times New Roman" pitchFamily="18" charset="0"/>
                        </a:rPr>
                        <a:t>Reverse</a:t>
                      </a:r>
                      <a:endParaRPr lang="zh-CN" sz="1100" kern="100" dirty="0">
                        <a:effectLst/>
                        <a:latin typeface="Times New Roman" pitchFamily="18" charset="0"/>
                        <a:ea typeface="宋体"/>
                        <a:cs typeface="Times New Roman" pitchFamily="18" charset="0"/>
                      </a:endParaRPr>
                    </a:p>
                  </a:txBody>
                  <a:tcPr marL="68580" marR="68580" marT="0" marB="0" anchor="ctr"/>
                </a:tc>
                <a:tc>
                  <a:txBody>
                    <a:bodyPr/>
                    <a:lstStyle/>
                    <a:p>
                      <a:pPr algn="ctr">
                        <a:lnSpc>
                          <a:spcPct val="150000"/>
                        </a:lnSpc>
                        <a:spcAft>
                          <a:spcPts val="0"/>
                        </a:spcAft>
                      </a:pPr>
                      <a:r>
                        <a:rPr lang="en-US" sz="1100" kern="100" dirty="0">
                          <a:effectLst/>
                          <a:latin typeface="Times New Roman" pitchFamily="18" charset="0"/>
                          <a:cs typeface="Times New Roman" pitchFamily="18" charset="0"/>
                        </a:rPr>
                        <a:t>5`-GGGCACTGACCACTCTGTTTC-3`</a:t>
                      </a:r>
                      <a:endParaRPr lang="zh-CN" sz="1100" kern="100" dirty="0">
                        <a:effectLst/>
                        <a:latin typeface="Times New Roman" pitchFamily="18" charset="0"/>
                        <a:ea typeface="宋体"/>
                        <a:cs typeface="Times New Roman" pitchFamily="18" charset="0"/>
                      </a:endParaRPr>
                    </a:p>
                  </a:txBody>
                  <a:tcPr marL="68580" marR="68580" marT="0" marB="0" anchor="ctr"/>
                </a:tc>
                <a:tc vMerge="1">
                  <a:txBody>
                    <a:bodyPr/>
                    <a:lstStyle/>
                    <a:p>
                      <a:endParaRPr lang="zh-CN" altLang="en-US"/>
                    </a:p>
                  </a:txBody>
                  <a:tcPr/>
                </a:tc>
              </a:tr>
            </a:tbl>
          </a:graphicData>
        </a:graphic>
      </p:graphicFrame>
      <p:sp>
        <p:nvSpPr>
          <p:cNvPr id="5" name="TextBox 4"/>
          <p:cNvSpPr txBox="1"/>
          <p:nvPr/>
        </p:nvSpPr>
        <p:spPr>
          <a:xfrm>
            <a:off x="107504" y="6510"/>
            <a:ext cx="8496944" cy="523220"/>
          </a:xfrm>
          <a:prstGeom prst="rect">
            <a:avLst/>
          </a:prstGeom>
          <a:noFill/>
        </p:spPr>
        <p:txBody>
          <a:bodyPr wrap="square" rtlCol="0">
            <a:spAutoFit/>
          </a:bodyPr>
          <a:lstStyle/>
          <a:p>
            <a:r>
              <a:rPr lang="en-US" altLang="zh-CN" sz="2800" b="1" dirty="0" smtClean="0">
                <a:latin typeface="Times New Roman" pitchFamily="18" charset="0"/>
                <a:cs typeface="Times New Roman" pitchFamily="18" charset="0"/>
              </a:rPr>
              <a:t>Table 3 </a:t>
            </a:r>
            <a:r>
              <a:rPr lang="en-US" altLang="zh-CN" sz="2800" dirty="0">
                <a:latin typeface="Times New Roman" pitchFamily="18" charset="0"/>
                <a:cs typeface="Times New Roman" pitchFamily="18" charset="0"/>
              </a:rPr>
              <a:t>The gene-specific primer pairs used in the study</a:t>
            </a:r>
            <a:r>
              <a:rPr lang="en-US" altLang="zh-CN" sz="2800" dirty="0" smtClean="0">
                <a:latin typeface="Times New Roman" pitchFamily="18" charset="0"/>
                <a:cs typeface="Times New Roman" pitchFamily="18" charset="0"/>
              </a:rPr>
              <a:t>.</a:t>
            </a:r>
            <a:endParaRPr lang="zh-CN" alt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659256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88963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052736"/>
            <a:ext cx="9144000" cy="4525963"/>
          </a:xfrm>
        </p:spPr>
        <p:txBody>
          <a:bodyPr>
            <a:normAutofit fontScale="55000" lnSpcReduction="20000"/>
          </a:bodyPr>
          <a:lstStyle/>
          <a:p>
            <a:pPr marL="0" indent="0" algn="just">
              <a:lnSpc>
                <a:spcPct val="170000"/>
              </a:lnSpc>
              <a:buNone/>
            </a:pPr>
            <a:r>
              <a:rPr lang="en-US" altLang="zh-CN" dirty="0">
                <a:latin typeface="Times New Roman" pitchFamily="18" charset="0"/>
                <a:cs typeface="Times New Roman" pitchFamily="18" charset="0"/>
              </a:rPr>
              <a:t>Fig. 1. Treatment with S. </a:t>
            </a:r>
            <a:r>
              <a:rPr lang="en-US" altLang="zh-CN" dirty="0" err="1">
                <a:latin typeface="Times New Roman" pitchFamily="18" charset="0"/>
                <a:cs typeface="Times New Roman" pitchFamily="18" charset="0"/>
              </a:rPr>
              <a:t>japonicum</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cercariae</a:t>
            </a:r>
            <a:r>
              <a:rPr lang="en-US" altLang="zh-CN" dirty="0">
                <a:latin typeface="Times New Roman" pitchFamily="18" charset="0"/>
                <a:cs typeface="Times New Roman" pitchFamily="18" charset="0"/>
              </a:rPr>
              <a:t> resulted in reduced susceptibility to DSS-induced colitis in mice. Mice were infected with 20±2 S. </a:t>
            </a:r>
            <a:r>
              <a:rPr lang="en-US" altLang="zh-CN" dirty="0" err="1">
                <a:latin typeface="Times New Roman" pitchFamily="18" charset="0"/>
                <a:cs typeface="Times New Roman" pitchFamily="18" charset="0"/>
              </a:rPr>
              <a:t>japonicum</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cercariae</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percutaneously</a:t>
            </a:r>
            <a:r>
              <a:rPr lang="en-US" altLang="zh-CN" dirty="0">
                <a:latin typeface="Times New Roman" pitchFamily="18" charset="0"/>
                <a:cs typeface="Times New Roman" pitchFamily="18" charset="0"/>
              </a:rPr>
              <a:t>, and experimental colitis was induced by administration of 3% DSS at 4 weeks post infection. (A) Weight change in percent. (B) DAI was based on weight change, stool characteristics and bleeding. (C) and (D) show colon length. (E) H&amp;E staining was performed in colonic sections (original magnification, 200× and 400×). (F) HS was scored as described in Materials and Methods. n=6. DSS: dextran sodium sulfate treatment group; CER+DSS: infection with S. </a:t>
            </a:r>
            <a:r>
              <a:rPr lang="en-US" altLang="zh-CN" dirty="0" err="1">
                <a:latin typeface="Times New Roman" pitchFamily="18" charset="0"/>
                <a:cs typeface="Times New Roman" pitchFamily="18" charset="0"/>
              </a:rPr>
              <a:t>japonicum</a:t>
            </a:r>
            <a:r>
              <a:rPr lang="en-US" altLang="zh-CN" dirty="0">
                <a:latin typeface="Times New Roman" pitchFamily="18" charset="0"/>
                <a:cs typeface="Times New Roman" pitchFamily="18" charset="0"/>
              </a:rPr>
              <a:t> before DSS treatment group; CER: S. </a:t>
            </a:r>
            <a:r>
              <a:rPr lang="en-US" altLang="zh-CN" dirty="0" err="1">
                <a:latin typeface="Times New Roman" pitchFamily="18" charset="0"/>
                <a:cs typeface="Times New Roman" pitchFamily="18" charset="0"/>
              </a:rPr>
              <a:t>japonicum</a:t>
            </a:r>
            <a:r>
              <a:rPr lang="en-US" altLang="zh-CN" dirty="0">
                <a:latin typeface="Times New Roman" pitchFamily="18" charset="0"/>
                <a:cs typeface="Times New Roman" pitchFamily="18" charset="0"/>
              </a:rPr>
              <a:t> infection group. The mice infected with S. </a:t>
            </a:r>
            <a:r>
              <a:rPr lang="en-US" altLang="zh-CN" dirty="0" err="1">
                <a:latin typeface="Times New Roman" pitchFamily="18" charset="0"/>
                <a:cs typeface="Times New Roman" pitchFamily="18" charset="0"/>
              </a:rPr>
              <a:t>japonicum</a:t>
            </a:r>
            <a:r>
              <a:rPr lang="en-US" altLang="zh-CN" dirty="0">
                <a:latin typeface="Times New Roman" pitchFamily="18" charset="0"/>
                <a:cs typeface="Times New Roman" pitchFamily="18" charset="0"/>
              </a:rPr>
              <a:t> </a:t>
            </a:r>
            <a:r>
              <a:rPr lang="en-US" altLang="zh-CN" dirty="0" err="1">
                <a:latin typeface="Times New Roman" pitchFamily="18" charset="0"/>
                <a:cs typeface="Times New Roman" pitchFamily="18" charset="0"/>
              </a:rPr>
              <a:t>cercariae</a:t>
            </a:r>
            <a:r>
              <a:rPr lang="en-US" altLang="zh-CN" dirty="0">
                <a:latin typeface="Times New Roman" pitchFamily="18" charset="0"/>
                <a:cs typeface="Times New Roman" pitchFamily="18" charset="0"/>
              </a:rPr>
              <a:t> presented longer colons, decreased weight loss and lower DAI and HS after being induced with DSS compared to those without parasite infection.</a:t>
            </a:r>
            <a:endParaRPr lang="zh-CN"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865103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932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600200"/>
            <a:ext cx="9144000" cy="4525963"/>
          </a:xfrm>
        </p:spPr>
        <p:txBody>
          <a:bodyPr>
            <a:normAutofit/>
          </a:bodyPr>
          <a:lstStyle/>
          <a:p>
            <a:pPr marL="0" indent="0" algn="just">
              <a:lnSpc>
                <a:spcPct val="160000"/>
              </a:lnSpc>
              <a:buNone/>
            </a:pPr>
            <a:r>
              <a:rPr lang="en-US" altLang="zh-CN" sz="1800" dirty="0">
                <a:latin typeface="Times New Roman" pitchFamily="18" charset="0"/>
                <a:cs typeface="Times New Roman" pitchFamily="18" charset="0"/>
              </a:rPr>
              <a:t>Fig. 2.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decreased infiltration of inflammatory cells in colon tissues. (A) Immunofluorescence staining of CD3 and Ly6G in the colon sections. (B) and (C) respectively show quantification of CD3 and Ly6G positive cells. n=3 or 4. DSS: dextran sodium sulfate treatment group; CER+DSS: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before DSS treatment group; CER: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infection group. </a:t>
            </a:r>
            <a:endParaRPr lang="zh-CN" alt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4695698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77275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600200"/>
            <a:ext cx="9144000" cy="4525963"/>
          </a:xfrm>
        </p:spPr>
        <p:txBody>
          <a:bodyPr>
            <a:normAutofit/>
          </a:bodyPr>
          <a:lstStyle/>
          <a:p>
            <a:pPr marL="0" indent="0" algn="just">
              <a:lnSpc>
                <a:spcPct val="170000"/>
              </a:lnSpc>
              <a:buNone/>
            </a:pPr>
            <a:r>
              <a:rPr lang="en-US" altLang="zh-CN" sz="1800" dirty="0">
                <a:latin typeface="Times New Roman" pitchFamily="18" charset="0"/>
                <a:cs typeface="Times New Roman" pitchFamily="18" charset="0"/>
              </a:rPr>
              <a:t>Fig. 3. Administration of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led to lowered inflammatory cytokines in DSS-induced colitis mice. (A) The production of IL-2, IL-6, IL-10, IL-17A, TNF and IFN</a:t>
            </a:r>
            <a:r>
              <a:rPr lang="el-GR" altLang="zh-CN" sz="1800" dirty="0">
                <a:latin typeface="Times New Roman" pitchFamily="18" charset="0"/>
                <a:cs typeface="Times New Roman" pitchFamily="18" charset="0"/>
              </a:rPr>
              <a:t>γ </a:t>
            </a:r>
            <a:r>
              <a:rPr lang="en-US" altLang="zh-CN" sz="1800" dirty="0">
                <a:latin typeface="Times New Roman" pitchFamily="18" charset="0"/>
                <a:cs typeface="Times New Roman" pitchFamily="18" charset="0"/>
              </a:rPr>
              <a:t>in blood samples was detected by CBA and flow </a:t>
            </a:r>
            <a:r>
              <a:rPr lang="en-US" altLang="zh-CN" sz="1800" dirty="0" err="1">
                <a:latin typeface="Times New Roman" pitchFamily="18" charset="0"/>
                <a:cs typeface="Times New Roman" pitchFamily="18" charset="0"/>
              </a:rPr>
              <a:t>cytometry</a:t>
            </a:r>
            <a:r>
              <a:rPr lang="en-US" altLang="zh-CN" sz="1800" dirty="0">
                <a:latin typeface="Times New Roman" pitchFamily="18" charset="0"/>
                <a:cs typeface="Times New Roman" pitchFamily="18" charset="0"/>
              </a:rPr>
              <a:t>. n=4. (B) IL-1</a:t>
            </a:r>
            <a:r>
              <a:rPr lang="el-GR" altLang="zh-CN" sz="1800" dirty="0">
                <a:latin typeface="Times New Roman" pitchFamily="18" charset="0"/>
                <a:cs typeface="Times New Roman" pitchFamily="18" charset="0"/>
              </a:rPr>
              <a:t>β, </a:t>
            </a:r>
            <a:r>
              <a:rPr lang="en-US" altLang="zh-CN" sz="1800" dirty="0">
                <a:latin typeface="Times New Roman" pitchFamily="18" charset="0"/>
                <a:cs typeface="Times New Roman" pitchFamily="18" charset="0"/>
              </a:rPr>
              <a:t>IL-6, IL-10, IL-17a, IFN</a:t>
            </a:r>
            <a:r>
              <a:rPr lang="el-GR" altLang="zh-CN" sz="1800" dirty="0">
                <a:latin typeface="Times New Roman" pitchFamily="18" charset="0"/>
                <a:cs typeface="Times New Roman" pitchFamily="18" charset="0"/>
              </a:rPr>
              <a:t>γ, </a:t>
            </a:r>
            <a:r>
              <a:rPr lang="en-US" altLang="zh-CN" sz="1800" dirty="0">
                <a:latin typeface="Times New Roman" pitchFamily="18" charset="0"/>
                <a:cs typeface="Times New Roman" pitchFamily="18" charset="0"/>
              </a:rPr>
              <a:t>TNF</a:t>
            </a:r>
            <a:r>
              <a:rPr lang="el-GR" altLang="zh-CN" sz="1800" dirty="0">
                <a:latin typeface="Times New Roman" pitchFamily="18" charset="0"/>
                <a:cs typeface="Times New Roman" pitchFamily="18" charset="0"/>
              </a:rPr>
              <a:t>α </a:t>
            </a:r>
            <a:r>
              <a:rPr lang="en-US" altLang="zh-CN" sz="1800" dirty="0">
                <a:latin typeface="Times New Roman" pitchFamily="18" charset="0"/>
                <a:cs typeface="Times New Roman" pitchFamily="18" charset="0"/>
              </a:rPr>
              <a:t>and TGF</a:t>
            </a:r>
            <a:r>
              <a:rPr lang="el-GR" altLang="zh-CN" sz="1800" dirty="0">
                <a:latin typeface="Times New Roman" pitchFamily="18" charset="0"/>
                <a:cs typeface="Times New Roman" pitchFamily="18" charset="0"/>
              </a:rPr>
              <a:t>β </a:t>
            </a:r>
            <a:r>
              <a:rPr lang="en-US" altLang="zh-CN" sz="1800" dirty="0">
                <a:latin typeface="Times New Roman" pitchFamily="18" charset="0"/>
                <a:cs typeface="Times New Roman" pitchFamily="18" charset="0"/>
              </a:rPr>
              <a:t>levels in colon tissues were tested by RT-PCR. n=3. DSS: dextran sodium sulfate treatment group; CER+DSS: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before DSS treatment group; CER: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infection group. Exposure to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protected mice from DSS-induced colitis with down-regulation of the Th1/Th2/ Th17 pathways.</a:t>
            </a:r>
            <a:endParaRPr lang="zh-CN" alt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832676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51478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600200"/>
            <a:ext cx="9144000" cy="4525963"/>
          </a:xfrm>
        </p:spPr>
        <p:txBody>
          <a:bodyPr>
            <a:normAutofit/>
          </a:bodyPr>
          <a:lstStyle/>
          <a:p>
            <a:pPr marL="0" indent="0" algn="just">
              <a:lnSpc>
                <a:spcPct val="160000"/>
              </a:lnSpc>
              <a:buNone/>
            </a:pPr>
            <a:r>
              <a:rPr lang="en-US" altLang="zh-CN" sz="1800" dirty="0">
                <a:latin typeface="Times New Roman" pitchFamily="18" charset="0"/>
                <a:cs typeface="Times New Roman" pitchFamily="18" charset="0"/>
              </a:rPr>
              <a:t>Fig. 4.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decreased the expression of phosphorylated-p65 (P-P65) in mice treated with DSS. (A) The expression of P-P65 and P65 in colon tissues was examined by Western blotting. (B-C) Respective quantification of P-P65 and P65. n=3 or 4. DSS: dextran sodium sulfate treatment group; CER+DSS: infection with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before DSS treatment group; CER: S. </a:t>
            </a:r>
            <a:r>
              <a:rPr lang="en-US" altLang="zh-CN" sz="1800" dirty="0" err="1">
                <a:latin typeface="Times New Roman" pitchFamily="18" charset="0"/>
                <a:cs typeface="Times New Roman" pitchFamily="18" charset="0"/>
              </a:rPr>
              <a:t>japonicum</a:t>
            </a:r>
            <a:r>
              <a:rPr lang="en-US" altLang="zh-CN" sz="1800" dirty="0">
                <a:latin typeface="Times New Roman" pitchFamily="18" charset="0"/>
                <a:cs typeface="Times New Roman" pitchFamily="18" charset="0"/>
              </a:rPr>
              <a:t> infection group. </a:t>
            </a:r>
            <a:endParaRPr lang="zh-CN" altLang="zh-CN" sz="1800" dirty="0">
              <a:latin typeface="Times New Roman" pitchFamily="18" charset="0"/>
              <a:cs typeface="Times New Roman" pitchFamily="18" charset="0"/>
            </a:endParaRPr>
          </a:p>
        </p:txBody>
      </p:sp>
    </p:spTree>
    <p:extLst>
      <p:ext uri="{BB962C8B-B14F-4D97-AF65-F5344CB8AC3E}">
        <p14:creationId xmlns:p14="http://schemas.microsoft.com/office/powerpoint/2010/main" val="2473679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960</Words>
  <Application>Microsoft Office PowerPoint</Application>
  <PresentationFormat>全屏显示(4:3)</PresentationFormat>
  <Paragraphs>136</Paragraphs>
  <Slides>16</Slides>
  <Notes>0</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Sky123.Org</cp:lastModifiedBy>
  <cp:revision>30</cp:revision>
  <dcterms:created xsi:type="dcterms:W3CDTF">2017-01-06T13:34:16Z</dcterms:created>
  <dcterms:modified xsi:type="dcterms:W3CDTF">2017-03-29T19:28:39Z</dcterms:modified>
</cp:coreProperties>
</file>