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2" r:id="rId4"/>
    <p:sldId id="263" r:id="rId5"/>
    <p:sldId id="261" r:id="rId6"/>
    <p:sldId id="256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90" autoAdjust="0"/>
  </p:normalViewPr>
  <p:slideViewPr>
    <p:cSldViewPr>
      <p:cViewPr>
        <p:scale>
          <a:sx n="87" d="100"/>
          <a:sy n="87" d="100"/>
        </p:scale>
        <p:origin x="-230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E573-C43E-42D7-8928-888B76619F26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C2943-7CC1-4779-A0E0-57282501F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0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C2943-7CC1-4779-A0E0-57282501F5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5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C2943-7CC1-4779-A0E0-57282501F5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1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C2943-7CC1-4779-A0E0-57282501F5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1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C2943-7CC1-4779-A0E0-57282501F5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9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CE09-EED8-47EC-A4CC-9AA2538AF6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8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24.tiff"/><Relationship Id="rId3" Type="http://schemas.openxmlformats.org/officeDocument/2006/relationships/image" Target="../media/image18.tiff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26.tiff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843808" y="1844824"/>
            <a:ext cx="3744416" cy="2483616"/>
            <a:chOff x="2823438" y="1509083"/>
            <a:chExt cx="3744416" cy="2483616"/>
          </a:xfrm>
        </p:grpSpPr>
        <p:grpSp>
          <p:nvGrpSpPr>
            <p:cNvPr id="8" name="组合 7"/>
            <p:cNvGrpSpPr/>
            <p:nvPr/>
          </p:nvGrpSpPr>
          <p:grpSpPr>
            <a:xfrm>
              <a:off x="4623638" y="1801422"/>
              <a:ext cx="1944216" cy="2191277"/>
              <a:chOff x="3707904" y="2733926"/>
              <a:chExt cx="1944216" cy="2191277"/>
            </a:xfrm>
          </p:grpSpPr>
          <p:sp>
            <p:nvSpPr>
              <p:cNvPr id="20" name="矩形 19"/>
              <p:cNvSpPr/>
              <p:nvPr/>
            </p:nvSpPr>
            <p:spPr>
              <a:xfrm rot="16200000">
                <a:off x="2907414" y="3534416"/>
                <a:ext cx="18472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cs typeface="Times New Roman" panose="02020603050405020304" pitchFamily="18" charset="0"/>
                  </a:rPr>
                  <a:t>Relative expression of miR-382 </a:t>
                </a:r>
                <a:endParaRPr lang="zh-CN" altLang="en-US" sz="1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69806" y="4663593"/>
                <a:ext cx="5902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 smtClean="0">
                    <a:cs typeface="Times New Roman" panose="02020603050405020304" pitchFamily="18" charset="0"/>
                  </a:rPr>
                  <a:t>LV-Con</a:t>
                </a:r>
                <a:endParaRPr lang="zh-CN" altLang="en-US" sz="11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03811" y="4657802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 smtClean="0">
                    <a:cs typeface="Times New Roman" panose="02020603050405020304" pitchFamily="18" charset="0"/>
                  </a:rPr>
                  <a:t>LV-miR-382</a:t>
                </a:r>
                <a:endParaRPr lang="zh-CN" altLang="en-US" sz="1100" dirty="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486" y="2770826"/>
                <a:ext cx="851212" cy="1962259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3853930" y="2742017"/>
                <a:ext cx="605221" cy="2068316"/>
                <a:chOff x="4577702" y="3142146"/>
                <a:chExt cx="605221" cy="2068316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4583215" y="3142146"/>
                  <a:ext cx="554731" cy="2068316"/>
                  <a:chOff x="5158069" y="995177"/>
                  <a:chExt cx="642018" cy="2914733"/>
                </a:xfrm>
              </p:grpSpPr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5470651" y="2374026"/>
                    <a:ext cx="199242" cy="1535884"/>
                    <a:chOff x="1488601" y="2139046"/>
                    <a:chExt cx="199242" cy="1535884"/>
                  </a:xfrm>
                </p:grpSpPr>
                <p:sp>
                  <p:nvSpPr>
                    <p:cNvPr id="30" name="TextBox 3"/>
                    <p:cNvSpPr txBox="1"/>
                    <p:nvPr/>
                  </p:nvSpPr>
                  <p:spPr>
                    <a:xfrm>
                      <a:off x="1496182" y="3062265"/>
                      <a:ext cx="178407" cy="3469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Box 4"/>
                    <p:cNvSpPr txBox="1"/>
                    <p:nvPr/>
                  </p:nvSpPr>
                  <p:spPr>
                    <a:xfrm>
                      <a:off x="1492494" y="2804373"/>
                      <a:ext cx="186929" cy="3469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Box 5"/>
                    <p:cNvSpPr txBox="1"/>
                    <p:nvPr/>
                  </p:nvSpPr>
                  <p:spPr>
                    <a:xfrm>
                      <a:off x="1495391" y="2578458"/>
                      <a:ext cx="178412" cy="3469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TextBox 7"/>
                    <p:cNvSpPr txBox="1"/>
                    <p:nvPr/>
                  </p:nvSpPr>
                  <p:spPr>
                    <a:xfrm>
                      <a:off x="1488601" y="2139046"/>
                      <a:ext cx="192020" cy="3469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TextBox 3"/>
                    <p:cNvSpPr txBox="1"/>
                    <p:nvPr/>
                  </p:nvSpPr>
                  <p:spPr>
                    <a:xfrm>
                      <a:off x="1509437" y="3327948"/>
                      <a:ext cx="178406" cy="3469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158069" y="2166020"/>
                    <a:ext cx="637968" cy="325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 smtClean="0">
                        <a:cs typeface="Times New Roman" panose="02020603050405020304" pitchFamily="18" charset="0"/>
                      </a:rPr>
                      <a:t>15000</a:t>
                    </a:r>
                    <a:endParaRPr lang="zh-CN" altLang="en-US" sz="900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162119" y="1783561"/>
                    <a:ext cx="637968" cy="325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zh-CN" sz="900" dirty="0" smtClean="0">
                        <a:cs typeface="Times New Roman" panose="02020603050405020304" pitchFamily="18" charset="0"/>
                      </a:rPr>
                      <a:t>0000</a:t>
                    </a:r>
                    <a:endParaRPr lang="zh-CN" altLang="en-US" sz="900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161996" y="995177"/>
                    <a:ext cx="637968" cy="325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zh-CN" sz="900" dirty="0" smtClean="0">
                        <a:cs typeface="Times New Roman" panose="02020603050405020304" pitchFamily="18" charset="0"/>
                      </a:rPr>
                      <a:t>0000</a:t>
                    </a:r>
                    <a:endParaRPr lang="zh-CN" altLang="en-US" sz="900" dirty="0"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4577702" y="3416943"/>
                  <a:ext cx="60522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900" dirty="0">
                      <a:cs typeface="Times New Roman" panose="02020603050405020304" pitchFamily="18" charset="0"/>
                    </a:rPr>
                    <a:t>5</a:t>
                  </a:r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000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5"/>
                <p:cNvSpPr txBox="1"/>
                <p:nvPr/>
              </p:nvSpPr>
              <p:spPr>
                <a:xfrm>
                  <a:off x="4853774" y="4269718"/>
                  <a:ext cx="15415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000" dirty="0" smtClean="0">
                      <a:cs typeface="Times New Roman" panose="02020603050405020304" pitchFamily="18" charset="0"/>
                    </a:rPr>
                    <a:t>4</a:t>
                  </a:r>
                  <a:endParaRPr lang="zh-CN" altLang="en-US" sz="1000" dirty="0"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3081272" y="1777250"/>
              <a:ext cx="1522751" cy="2207408"/>
              <a:chOff x="2165538" y="2709754"/>
              <a:chExt cx="1522751" cy="220740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307368" y="3900718"/>
                <a:ext cx="361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900" dirty="0" smtClean="0"/>
                  <a:t>0.5</a:t>
                </a:r>
                <a:endParaRPr lang="zh-CN" altLang="en-US" sz="9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83947" y="3310985"/>
                <a:ext cx="38502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900" dirty="0" smtClean="0"/>
                  <a:t>1.0</a:t>
                </a:r>
                <a:endParaRPr lang="zh-CN" altLang="en-US" sz="9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75572" y="2709754"/>
                <a:ext cx="3933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900" dirty="0" smtClean="0"/>
                  <a:t>1.5</a:t>
                </a:r>
                <a:endParaRPr lang="zh-CN" altLang="en-US" sz="9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83768" y="4650151"/>
                <a:ext cx="7162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Het-1A</a:t>
                </a:r>
                <a:endParaRPr lang="zh-CN" altLang="en-US" sz="11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87824" y="4655552"/>
                <a:ext cx="7004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Eca109</a:t>
                </a:r>
                <a:endParaRPr lang="zh-CN" altLang="en-US" sz="11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1344533" y="3601934"/>
                <a:ext cx="18882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Relative expression of </a:t>
                </a:r>
                <a:r>
                  <a:rPr lang="en-US" altLang="zh-CN" sz="1000" dirty="0" smtClean="0"/>
                  <a:t>miR-382</a:t>
                </a:r>
                <a:endParaRPr lang="en-US" altLang="zh-CN" sz="1000" dirty="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689" y="2741501"/>
                <a:ext cx="831742" cy="1975936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078205" y="4242386"/>
                <a:ext cx="28971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/>
                  <a:t>a</a:t>
                </a:r>
                <a:endParaRPr lang="zh-CN" altLang="en-US" sz="8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96549" y="4498691"/>
                <a:ext cx="361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900" dirty="0"/>
                  <a:t>0</a:t>
                </a:r>
                <a:endParaRPr lang="zh-CN" altLang="en-US" sz="9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823438" y="1509083"/>
              <a:ext cx="408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7614" y="1509083"/>
              <a:ext cx="408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B</a:t>
              </a:r>
              <a:endParaRPr lang="zh-CN" altLang="en-US" sz="1600" b="1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4175956" y="90872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Book Antiqua" panose="02040602050305030304" pitchFamily="18" charset="0"/>
              </a:rPr>
              <a:t>Figure </a:t>
            </a:r>
            <a:r>
              <a:rPr lang="en-US" altLang="zh-CN" sz="1200" b="1" dirty="0" smtClean="0">
                <a:latin typeface="Book Antiqua" panose="02040602050305030304" pitchFamily="18" charset="0"/>
              </a:rPr>
              <a:t>1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067944" y="3573016"/>
            <a:ext cx="28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/>
              <a:t>a</a:t>
            </a:r>
            <a:endParaRPr lang="zh-CN" altLang="en-US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35938" y="2132856"/>
            <a:ext cx="5588390" cy="2304256"/>
            <a:chOff x="1935938" y="2780928"/>
            <a:chExt cx="5588390" cy="2304256"/>
          </a:xfrm>
        </p:grpSpPr>
        <p:grpSp>
          <p:nvGrpSpPr>
            <p:cNvPr id="49" name="组合 48"/>
            <p:cNvGrpSpPr/>
            <p:nvPr/>
          </p:nvGrpSpPr>
          <p:grpSpPr>
            <a:xfrm>
              <a:off x="1935938" y="2780928"/>
              <a:ext cx="5588390" cy="2304256"/>
              <a:chOff x="1791922" y="3068960"/>
              <a:chExt cx="5588390" cy="230425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791922" y="3068960"/>
                <a:ext cx="421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A</a:t>
                </a:r>
                <a:endParaRPr lang="zh-CN" altLang="en-US" sz="1600" b="1" dirty="0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864078" y="3326612"/>
                <a:ext cx="2469052" cy="2033828"/>
                <a:chOff x="1864078" y="3326612"/>
                <a:chExt cx="2469052" cy="2033828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2038101" y="3326612"/>
                  <a:ext cx="2295029" cy="1852802"/>
                  <a:chOff x="879177" y="1357411"/>
                  <a:chExt cx="2937358" cy="2414368"/>
                </a:xfrm>
              </p:grpSpPr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2233" y="1470300"/>
                    <a:ext cx="2564302" cy="2241003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34033" y="3470984"/>
                    <a:ext cx="287834" cy="300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 smtClean="0"/>
                      <a:t>0</a:t>
                    </a:r>
                    <a:endParaRPr lang="zh-CN" altLang="en-US" sz="9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79177" y="2959508"/>
                    <a:ext cx="576153" cy="300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 smtClean="0"/>
                      <a:t>100</a:t>
                    </a:r>
                    <a:endParaRPr lang="zh-CN" altLang="en-US" sz="900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88187" y="2420183"/>
                    <a:ext cx="571281" cy="300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/>
                      <a:t>2</a:t>
                    </a:r>
                    <a:r>
                      <a:rPr lang="en-US" altLang="zh-CN" sz="900" dirty="0" smtClean="0"/>
                      <a:t>00</a:t>
                    </a:r>
                    <a:endParaRPr lang="zh-CN" altLang="en-US" sz="900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85320" y="1909572"/>
                    <a:ext cx="574147" cy="300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 smtClean="0"/>
                      <a:t>300</a:t>
                    </a:r>
                    <a:endParaRPr lang="zh-CN" altLang="en-US" sz="900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85484" y="1357411"/>
                    <a:ext cx="573984" cy="300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dirty="0"/>
                      <a:t>4</a:t>
                    </a:r>
                    <a:r>
                      <a:rPr lang="en-US" altLang="zh-CN" sz="900" dirty="0" smtClean="0"/>
                      <a:t>00</a:t>
                    </a:r>
                    <a:endParaRPr lang="zh-CN" altLang="en-US" sz="900" dirty="0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2510059" y="5080202"/>
                  <a:ext cx="53741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0 h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082124" y="5093543"/>
                  <a:ext cx="55137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36 h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756814" y="5098830"/>
                  <a:ext cx="56910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72 h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7788" y="3390367"/>
                  <a:ext cx="271488" cy="332147"/>
                </a:xfrm>
                <a:prstGeom prst="rect">
                  <a:avLst/>
                </a:prstGeom>
              </p:spPr>
            </p:pic>
            <p:grpSp>
              <p:nvGrpSpPr>
                <p:cNvPr id="13" name="组合 12"/>
                <p:cNvGrpSpPr/>
                <p:nvPr/>
              </p:nvGrpSpPr>
              <p:grpSpPr>
                <a:xfrm>
                  <a:off x="2651705" y="3326612"/>
                  <a:ext cx="947850" cy="417187"/>
                  <a:chOff x="1664516" y="1357411"/>
                  <a:chExt cx="1213133" cy="543632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70772" y="1357411"/>
                    <a:ext cx="832685" cy="320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cs typeface="Times New Roman" panose="02020603050405020304" pitchFamily="18" charset="0"/>
                      </a:rPr>
                      <a:t>LV-Con</a:t>
                    </a:r>
                    <a:endParaRPr lang="zh-CN" altLang="en-US" sz="1000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664516" y="1580195"/>
                    <a:ext cx="1213133" cy="320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cs typeface="Times New Roman" panose="02020603050405020304" pitchFamily="18" charset="0"/>
                      </a:rPr>
                      <a:t>LV-miR-382</a:t>
                    </a:r>
                    <a:endParaRPr lang="zh-CN" altLang="en-US" sz="1000" dirty="0"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" name="矩形 6"/>
                <p:cNvSpPr/>
                <p:nvPr/>
              </p:nvSpPr>
              <p:spPr>
                <a:xfrm rot="16200000">
                  <a:off x="1260868" y="4124318"/>
                  <a:ext cx="1452641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dirty="0">
                      <a:cs typeface="Times New Roman" panose="02020603050405020304" pitchFamily="18" charset="0"/>
                    </a:rPr>
                    <a:t>Relative </a:t>
                  </a:r>
                  <a:r>
                    <a:rPr lang="en-US" altLang="zh-CN" sz="1000" dirty="0" smtClean="0">
                      <a:cs typeface="Times New Roman" panose="02020603050405020304" pitchFamily="18" charset="0"/>
                    </a:rPr>
                    <a:t>cell growth rate</a:t>
                  </a:r>
                  <a:endParaRPr lang="zh-CN" altLang="en-US" sz="1000" dirty="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269316" y="3068960"/>
                <a:ext cx="421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B</a:t>
                </a:r>
                <a:endParaRPr lang="zh-CN" altLang="en-US" sz="1600" b="1" dirty="0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4464505" y="3326611"/>
                <a:ext cx="1043599" cy="1986597"/>
                <a:chOff x="4392497" y="3326611"/>
                <a:chExt cx="1043599" cy="1986597"/>
              </a:xfrm>
            </p:grpSpPr>
            <p:pic>
              <p:nvPicPr>
                <p:cNvPr id="33" name="图片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7593" y="4570586"/>
                  <a:ext cx="709248" cy="742622"/>
                </a:xfrm>
                <a:prstGeom prst="rect">
                  <a:avLst/>
                </a:prstGeom>
              </p:spPr>
            </p:pic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1434" y="3552205"/>
                  <a:ext cx="718253" cy="737305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4512606" y="3326611"/>
                  <a:ext cx="6901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LV-Con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92497" y="4361910"/>
                  <a:ext cx="104359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LV-miR-382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5516892" y="3555327"/>
                <a:ext cx="1863420" cy="1817889"/>
                <a:chOff x="5516892" y="3555327"/>
                <a:chExt cx="1863420" cy="1817889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716776" y="4693513"/>
                  <a:ext cx="3988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1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720477" y="4410142"/>
                  <a:ext cx="38274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2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838831" y="4985658"/>
                  <a:ext cx="37709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/>
                    <a:t>0</a:t>
                  </a:r>
                  <a:endParaRPr lang="zh-CN" altLang="en-US" sz="9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718468" y="4129187"/>
                  <a:ext cx="39711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3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720478" y="3838619"/>
                  <a:ext cx="38274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4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025303" y="5111606"/>
                  <a:ext cx="5902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LV-Con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532003" y="5107196"/>
                  <a:ext cx="84830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 smtClean="0">
                      <a:cs typeface="Times New Roman" panose="02020603050405020304" pitchFamily="18" charset="0"/>
                    </a:rPr>
                    <a:t>LV-miR-382</a:t>
                  </a:r>
                  <a:endParaRPr lang="zh-CN" altLang="en-US" sz="1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16200000">
                  <a:off x="5200680" y="4249366"/>
                  <a:ext cx="88634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Cell number</a:t>
                  </a:r>
                  <a:endParaRPr lang="zh-CN" altLang="en-US" sz="1000" dirty="0"/>
                </a:p>
              </p:txBody>
            </p:sp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5681" y="3628852"/>
                  <a:ext cx="1085318" cy="1523267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5721387" y="3555327"/>
                  <a:ext cx="35779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dirty="0" smtClean="0"/>
                    <a:t>500</a:t>
                  </a:r>
                  <a:endParaRPr lang="zh-CN" altLang="en-US" sz="900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436096" y="3068960"/>
                <a:ext cx="421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C</a:t>
                </a:r>
                <a:endParaRPr lang="zh-CN" altLang="en-US" sz="1600" b="1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876256" y="4033668"/>
              <a:ext cx="289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/>
                <a:t>a</a:t>
              </a:r>
              <a:endParaRPr lang="zh-CN" altLang="en-US" sz="800" dirty="0"/>
            </a:p>
          </p:txBody>
        </p:sp>
      </p:grpSp>
      <p:sp>
        <p:nvSpPr>
          <p:cNvPr id="48" name="矩形 47"/>
          <p:cNvSpPr/>
          <p:nvPr/>
        </p:nvSpPr>
        <p:spPr>
          <a:xfrm>
            <a:off x="4175956" y="1268760"/>
            <a:ext cx="792088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Book Antiqua" panose="02040602050305030304" pitchFamily="18" charset="0"/>
              </a:rPr>
              <a:t>Figure </a:t>
            </a:r>
            <a:r>
              <a:rPr lang="en-US" altLang="zh-CN" sz="1200" b="1" dirty="0" smtClean="0">
                <a:latin typeface="Book Antiqua" panose="02040602050305030304" pitchFamily="18" charset="0"/>
              </a:rPr>
              <a:t>2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52999" y="1571010"/>
            <a:ext cx="4392488" cy="4068089"/>
            <a:chOff x="2288951" y="2078076"/>
            <a:chExt cx="4392488" cy="4068089"/>
          </a:xfrm>
        </p:grpSpPr>
        <p:sp>
          <p:nvSpPr>
            <p:cNvPr id="46" name="TextBox 45"/>
            <p:cNvSpPr txBox="1"/>
            <p:nvPr/>
          </p:nvSpPr>
          <p:spPr>
            <a:xfrm>
              <a:off x="2288951" y="2093972"/>
              <a:ext cx="312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A</a:t>
              </a:r>
              <a:endParaRPr lang="zh-CN" alt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32478" y="2078076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/>
                <a:t>B</a:t>
              </a:r>
              <a:endParaRPr lang="zh-CN" altLang="en-US" sz="1600" b="1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393131" y="2274169"/>
              <a:ext cx="1768028" cy="1829350"/>
              <a:chOff x="1939876" y="1573228"/>
              <a:chExt cx="1768028" cy="1829350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273" y="1749798"/>
                <a:ext cx="1273686" cy="1426745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 rot="10800000">
                <a:off x="1939876" y="2165744"/>
                <a:ext cx="338554" cy="5431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000" dirty="0" smtClean="0"/>
                  <a:t>Counts</a:t>
                </a:r>
                <a:endParaRPr lang="zh-CN" altLang="en-US" sz="12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749743" y="3140968"/>
                <a:ext cx="543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FL2-A</a:t>
                </a:r>
                <a:endParaRPr lang="zh-CN" altLang="en-US" sz="11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5976" y="3006904"/>
                <a:ext cx="1492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0</a:t>
                </a:r>
                <a:endParaRPr lang="zh-CN" altLang="en-US" sz="9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19435" y="2743177"/>
                <a:ext cx="31592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80</a:t>
                </a:r>
                <a:endParaRPr lang="zh-CN" altLang="en-US" sz="9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158909" y="2501640"/>
                <a:ext cx="3804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160</a:t>
                </a:r>
                <a:endParaRPr lang="zh-CN" altLang="en-US" sz="9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153244" y="2266593"/>
                <a:ext cx="3804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240</a:t>
                </a:r>
                <a:endParaRPr lang="zh-CN" altLang="en-US" sz="9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58350" y="2024845"/>
                <a:ext cx="38503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320</a:t>
                </a:r>
                <a:endParaRPr lang="zh-CN" altLang="en-US" sz="9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59955" y="1772816"/>
                <a:ext cx="59173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G1: 61.09%</a:t>
                </a:r>
                <a:endParaRPr lang="zh-CN" altLang="en-US" sz="7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97427" y="2724889"/>
                <a:ext cx="710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G2/M: 12.55%</a:t>
                </a:r>
                <a:endParaRPr lang="zh-CN" altLang="en-US" sz="7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843808" y="2276872"/>
                <a:ext cx="5599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S: 26.36%</a:t>
                </a:r>
                <a:endParaRPr lang="zh-CN" altLang="en-US" sz="700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371923" y="1573228"/>
                <a:ext cx="5530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LV-Con</a:t>
                </a:r>
                <a:endParaRPr lang="zh-CN" altLang="en-US" sz="1000" dirty="0"/>
              </a:p>
            </p:txBody>
          </p:sp>
          <p:grpSp>
            <p:nvGrpSpPr>
              <p:cNvPr id="124" name="组合 123"/>
              <p:cNvGrpSpPr>
                <a:grpSpLocks noChangeAspect="1"/>
              </p:cNvGrpSpPr>
              <p:nvPr/>
            </p:nvGrpSpPr>
            <p:grpSpPr>
              <a:xfrm>
                <a:off x="2789215" y="1916832"/>
                <a:ext cx="158772" cy="41661"/>
                <a:chOff x="3359249" y="2544598"/>
                <a:chExt cx="1485749" cy="1485749"/>
              </a:xfrm>
            </p:grpSpPr>
            <p:cxnSp>
              <p:nvCxnSpPr>
                <p:cNvPr id="125" name="直接连接符 124"/>
                <p:cNvCxnSpPr/>
                <p:nvPr/>
              </p:nvCxnSpPr>
              <p:spPr>
                <a:xfrm>
                  <a:off x="3359249" y="2544598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2616375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102123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21"/>
              <p:cNvGrpSpPr/>
              <p:nvPr/>
            </p:nvGrpSpPr>
            <p:grpSpPr>
              <a:xfrm>
                <a:off x="2948669" y="2431737"/>
                <a:ext cx="190526" cy="45719"/>
                <a:chOff x="2388752" y="2519714"/>
                <a:chExt cx="317544" cy="41661"/>
              </a:xfrm>
            </p:grpSpPr>
            <p:cxnSp>
              <p:nvCxnSpPr>
                <p:cNvPr id="133" name="直接连接符 132"/>
                <p:cNvCxnSpPr/>
                <p:nvPr/>
              </p:nvCxnSpPr>
              <p:spPr>
                <a:xfrm>
                  <a:off x="2388752" y="2519714"/>
                  <a:ext cx="317544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2367922" y="2540545"/>
                  <a:ext cx="4166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2685465" y="2540545"/>
                  <a:ext cx="4166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组合 166"/>
              <p:cNvGrpSpPr>
                <a:grpSpLocks noChangeAspect="1"/>
              </p:cNvGrpSpPr>
              <p:nvPr/>
            </p:nvGrpSpPr>
            <p:grpSpPr>
              <a:xfrm>
                <a:off x="3133378" y="2883283"/>
                <a:ext cx="174649" cy="41661"/>
                <a:chOff x="3359249" y="2544598"/>
                <a:chExt cx="1485749" cy="1485749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>
                  <a:off x="3359249" y="2544598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rot="5400000">
                  <a:off x="2616375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rot="5400000">
                  <a:off x="4102123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组合 34"/>
            <p:cNvGrpSpPr/>
            <p:nvPr/>
          </p:nvGrpSpPr>
          <p:grpSpPr>
            <a:xfrm>
              <a:off x="4549243" y="2257734"/>
              <a:ext cx="1700148" cy="1845785"/>
              <a:chOff x="3707905" y="1556793"/>
              <a:chExt cx="1700148" cy="184578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586181" y="3140968"/>
                <a:ext cx="5439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FL2-A</a:t>
                </a:r>
                <a:endParaRPr lang="zh-CN" altLang="en-US" sz="1100" dirty="0"/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262" y="1747424"/>
                <a:ext cx="1252481" cy="1426746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4004173" y="2993148"/>
                <a:ext cx="1657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0</a:t>
                </a:r>
                <a:endParaRPr lang="zh-CN" altLang="en-US" sz="9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924242" y="2741171"/>
                <a:ext cx="33938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30</a:t>
                </a:r>
                <a:endParaRPr lang="zh-CN" altLang="en-US" sz="9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924596" y="2503353"/>
                <a:ext cx="33938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/>
                  <a:t>6</a:t>
                </a:r>
                <a:r>
                  <a:rPr lang="en-US" altLang="zh-CN" sz="900" dirty="0" smtClean="0"/>
                  <a:t>0</a:t>
                </a:r>
                <a:endParaRPr lang="zh-CN" altLang="en-US" sz="9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918063" y="2252447"/>
                <a:ext cx="33938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90</a:t>
                </a:r>
                <a:endParaRPr lang="zh-CN" altLang="en-US" sz="9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854342" y="2002414"/>
                <a:ext cx="3870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/>
                  <a:t>120</a:t>
                </a:r>
                <a:endParaRPr lang="zh-CN" altLang="en-US" sz="9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79389" y="1844824"/>
                <a:ext cx="60619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G1: 36.69%</a:t>
                </a:r>
                <a:endParaRPr lang="zh-CN" altLang="en-US" sz="7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716016" y="2408390"/>
                <a:ext cx="69203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/>
                  <a:t>G2/M:</a:t>
                </a:r>
                <a:r>
                  <a:rPr lang="en-US" altLang="zh-CN" sz="700" dirty="0" smtClean="0"/>
                  <a:t>26.6%</a:t>
                </a:r>
                <a:endParaRPr lang="zh-CN" altLang="en-US" sz="7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572000" y="2148296"/>
                <a:ext cx="56223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S:36.71%</a:t>
                </a:r>
                <a:endParaRPr lang="zh-CN" altLang="en-US" sz="7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086025" y="1556793"/>
                <a:ext cx="7947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LV-miR-382</a:t>
                </a:r>
                <a:endParaRPr lang="zh-CN" altLang="en-US" sz="10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 rot="10800000">
                <a:off x="3707905" y="2200030"/>
                <a:ext cx="338554" cy="5088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000" dirty="0" smtClean="0"/>
                  <a:t>Counts</a:t>
                </a:r>
                <a:endParaRPr lang="zh-CN" altLang="en-US" sz="1200" dirty="0"/>
              </a:p>
            </p:txBody>
          </p:sp>
          <p:grpSp>
            <p:nvGrpSpPr>
              <p:cNvPr id="171" name="组合 170"/>
              <p:cNvGrpSpPr>
                <a:grpSpLocks noChangeAspect="1"/>
              </p:cNvGrpSpPr>
              <p:nvPr/>
            </p:nvGrpSpPr>
            <p:grpSpPr>
              <a:xfrm>
                <a:off x="4499992" y="1988840"/>
                <a:ext cx="158772" cy="41661"/>
                <a:chOff x="3359249" y="2544598"/>
                <a:chExt cx="1485749" cy="1485749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3359249" y="2544598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rot="5400000">
                  <a:off x="2616375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 rot="5400000">
                  <a:off x="4102123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组合 194"/>
              <p:cNvGrpSpPr/>
              <p:nvPr/>
            </p:nvGrpSpPr>
            <p:grpSpPr>
              <a:xfrm>
                <a:off x="4669506" y="2303161"/>
                <a:ext cx="190526" cy="45719"/>
                <a:chOff x="2388752" y="2519714"/>
                <a:chExt cx="317544" cy="41661"/>
              </a:xfrm>
            </p:grpSpPr>
            <p:cxnSp>
              <p:nvCxnSpPr>
                <p:cNvPr id="196" name="直接连接符 195"/>
                <p:cNvCxnSpPr/>
                <p:nvPr/>
              </p:nvCxnSpPr>
              <p:spPr>
                <a:xfrm>
                  <a:off x="2388752" y="2519714"/>
                  <a:ext cx="317544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/>
              </p:nvCxnSpPr>
              <p:spPr>
                <a:xfrm rot="5400000">
                  <a:off x="2367922" y="2540545"/>
                  <a:ext cx="4166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 rot="5400000">
                  <a:off x="2685465" y="2540545"/>
                  <a:ext cx="4166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组合 198"/>
              <p:cNvGrpSpPr>
                <a:grpSpLocks noChangeAspect="1"/>
              </p:cNvGrpSpPr>
              <p:nvPr/>
            </p:nvGrpSpPr>
            <p:grpSpPr>
              <a:xfrm>
                <a:off x="4860032" y="2582753"/>
                <a:ext cx="227044" cy="54159"/>
                <a:chOff x="3359249" y="2544598"/>
                <a:chExt cx="1485749" cy="1485749"/>
              </a:xfrm>
            </p:grpSpPr>
            <p:cxnSp>
              <p:nvCxnSpPr>
                <p:cNvPr id="200" name="直接连接符 199"/>
                <p:cNvCxnSpPr/>
                <p:nvPr/>
              </p:nvCxnSpPr>
              <p:spPr>
                <a:xfrm>
                  <a:off x="3359249" y="2544598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/>
                <p:cNvCxnSpPr/>
                <p:nvPr/>
              </p:nvCxnSpPr>
              <p:spPr>
                <a:xfrm rot="5400000">
                  <a:off x="2616375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/>
                <p:cNvCxnSpPr/>
                <p:nvPr/>
              </p:nvCxnSpPr>
              <p:spPr>
                <a:xfrm rot="5400000">
                  <a:off x="4102123" y="3287473"/>
                  <a:ext cx="1485749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3" name="TextBox 202"/>
            <p:cNvSpPr txBox="1"/>
            <p:nvPr/>
          </p:nvSpPr>
          <p:spPr>
            <a:xfrm>
              <a:off x="2288951" y="4102491"/>
              <a:ext cx="312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C</a:t>
              </a:r>
              <a:endParaRPr lang="zh-CN" altLang="en-US" sz="1600" b="1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418050" y="410249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D</a:t>
              </a:r>
              <a:endParaRPr lang="zh-CN" altLang="en-US" sz="1600" b="1" dirty="0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855530" y="4637544"/>
              <a:ext cx="1825909" cy="1185573"/>
              <a:chOff x="4834323" y="3936603"/>
              <a:chExt cx="1825909" cy="118557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834540" y="4347349"/>
                <a:ext cx="1825692" cy="774827"/>
                <a:chOff x="4154298" y="4347349"/>
                <a:chExt cx="1825692" cy="774827"/>
              </a:xfrm>
            </p:grpSpPr>
            <p:pic>
              <p:nvPicPr>
                <p:cNvPr id="127" name="图片 126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4298" y="4751371"/>
                  <a:ext cx="827181" cy="370805"/>
                </a:xfrm>
                <a:prstGeom prst="rect">
                  <a:avLst/>
                </a:prstGeom>
              </p:spPr>
            </p:pic>
            <p:pic>
              <p:nvPicPr>
                <p:cNvPr id="128" name="图片 127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4298" y="4347349"/>
                  <a:ext cx="827181" cy="370807"/>
                </a:xfrm>
                <a:prstGeom prst="rect">
                  <a:avLst/>
                </a:prstGeom>
              </p:spPr>
            </p:pic>
            <p:sp>
              <p:nvSpPr>
                <p:cNvPr id="129" name="TextBox 128"/>
                <p:cNvSpPr txBox="1"/>
                <p:nvPr/>
              </p:nvSpPr>
              <p:spPr>
                <a:xfrm>
                  <a:off x="4932040" y="4440266"/>
                  <a:ext cx="104795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/>
                    <a:t>p21Cip1/Waf1 </a:t>
                  </a:r>
                  <a:endParaRPr lang="zh-CN" altLang="en-US" sz="1100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932041" y="4806400"/>
                  <a:ext cx="61590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/>
                    <a:t>β-actin</a:t>
                  </a:r>
                  <a:endParaRPr lang="zh-CN" altLang="en-US" sz="1100" dirty="0"/>
                </a:p>
              </p:txBody>
            </p:sp>
          </p:grpSp>
          <p:sp>
            <p:nvSpPr>
              <p:cNvPr id="205" name="TextBox 204"/>
              <p:cNvSpPr txBox="1"/>
              <p:nvPr/>
            </p:nvSpPr>
            <p:spPr>
              <a:xfrm rot="19429802">
                <a:off x="4834323" y="3981316"/>
                <a:ext cx="7434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LV-Con</a:t>
                </a:r>
                <a:endParaRPr lang="zh-CN" altLang="en-US" sz="1100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19429802">
                <a:off x="5270219" y="3936603"/>
                <a:ext cx="89500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LV-miR-382</a:t>
                </a:r>
                <a:endParaRPr lang="zh-CN" altLang="en-US" sz="11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576984" y="4266252"/>
              <a:ext cx="1856661" cy="1879913"/>
              <a:chOff x="2576984" y="4266252"/>
              <a:chExt cx="1856661" cy="1879913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3125153" y="5876763"/>
                <a:ext cx="471950" cy="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G1</a:t>
                </a:r>
                <a:endParaRPr lang="zh-CN" altLang="en-US" sz="1100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545556" y="5885563"/>
                <a:ext cx="344661" cy="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S</a:t>
                </a:r>
                <a:endParaRPr lang="zh-CN" altLang="en-US" sz="1100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3823018" y="5871324"/>
                <a:ext cx="610627" cy="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G2/M</a:t>
                </a:r>
                <a:endParaRPr lang="zh-CN" altLang="en-US" sz="1100" dirty="0"/>
              </a:p>
            </p:txBody>
          </p:sp>
          <p:pic>
            <p:nvPicPr>
              <p:cNvPr id="175" name="图片 1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410" y="4476726"/>
                <a:ext cx="1216705" cy="1460889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2759649" y="4456282"/>
                <a:ext cx="429763" cy="1551841"/>
                <a:chOff x="3271228" y="2389374"/>
                <a:chExt cx="485136" cy="145983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417690" y="3632063"/>
                  <a:ext cx="338674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0</a:t>
                  </a:r>
                  <a:endParaRPr lang="zh-CN" altLang="en-US" sz="9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344188" y="3380773"/>
                  <a:ext cx="381123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50</a:t>
                  </a:r>
                  <a:endParaRPr lang="zh-CN" altLang="en-US" sz="9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271695" y="3137442"/>
                  <a:ext cx="461761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100</a:t>
                  </a:r>
                  <a:endParaRPr lang="zh-CN" altLang="en-US" sz="9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274456" y="2887475"/>
                  <a:ext cx="440488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150</a:t>
                  </a:r>
                  <a:endParaRPr lang="zh-CN" altLang="en-US" sz="9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278564" y="2638231"/>
                  <a:ext cx="432169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700">
                      <a:latin typeface="+mn-ea"/>
                    </a:defRPr>
                  </a:lvl1pPr>
                </a:lstStyle>
                <a:p>
                  <a:r>
                    <a:rPr lang="en-US" altLang="zh-CN" sz="900" dirty="0">
                      <a:latin typeface="+mn-lt"/>
                    </a:rPr>
                    <a:t>200</a:t>
                  </a:r>
                  <a:endParaRPr lang="zh-CN" altLang="en-US" sz="900" dirty="0">
                    <a:latin typeface="+mn-lt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271228" y="2389374"/>
                  <a:ext cx="465819" cy="217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700">
                      <a:latin typeface="+mn-ea"/>
                    </a:defRPr>
                  </a:lvl1pPr>
                </a:lstStyle>
                <a:p>
                  <a:r>
                    <a:rPr lang="en-US" altLang="zh-CN" sz="900" dirty="0">
                      <a:latin typeface="+mn-lt"/>
                    </a:rPr>
                    <a:t>250</a:t>
                  </a:r>
                  <a:endParaRPr lang="zh-CN" altLang="en-US" sz="900" dirty="0">
                    <a:latin typeface="+mn-lt"/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 rot="16200000">
                <a:off x="1819247" y="5023989"/>
                <a:ext cx="17616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Relative cell  distribution(%)</a:t>
                </a:r>
                <a:endParaRPr lang="zh-CN" altLang="en-US" sz="1000" dirty="0"/>
              </a:p>
            </p:txBody>
          </p:sp>
          <p:pic>
            <p:nvPicPr>
              <p:cNvPr id="188" name="图片 1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3298" y="4402028"/>
                <a:ext cx="267968" cy="366697"/>
              </a:xfrm>
              <a:prstGeom prst="rect">
                <a:avLst/>
              </a:prstGeom>
            </p:spPr>
          </p:pic>
          <p:sp>
            <p:nvSpPr>
              <p:cNvPr id="187" name="TextBox 186"/>
              <p:cNvSpPr txBox="1"/>
              <p:nvPr/>
            </p:nvSpPr>
            <p:spPr>
              <a:xfrm>
                <a:off x="3267391" y="4380470"/>
                <a:ext cx="626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LV-Con</a:t>
                </a:r>
                <a:endParaRPr lang="zh-CN" altLang="en-US" sz="10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267389" y="4532841"/>
                <a:ext cx="9470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LV-miR-382</a:t>
                </a:r>
                <a:endParaRPr lang="zh-CN" altLang="en-US" sz="10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995936" y="4509700"/>
                <a:ext cx="28971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/>
                  <a:t>a</a:t>
                </a:r>
                <a:endParaRPr lang="zh-CN" altLang="en-US" sz="800" dirty="0"/>
              </a:p>
            </p:txBody>
          </p:sp>
        </p:grpSp>
      </p:grpSp>
      <p:sp>
        <p:nvSpPr>
          <p:cNvPr id="93" name="矩形 92"/>
          <p:cNvSpPr/>
          <p:nvPr/>
        </p:nvSpPr>
        <p:spPr>
          <a:xfrm>
            <a:off x="4240004" y="761694"/>
            <a:ext cx="792088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ook Antiqua" panose="02040602050305030304" pitchFamily="18" charset="0"/>
              </a:rPr>
              <a:t>Figure </a:t>
            </a:r>
            <a:r>
              <a:rPr lang="en-US" altLang="zh-CN" sz="1200" b="1" dirty="0" smtClean="0">
                <a:latin typeface="Book Antiqua" panose="02040602050305030304" pitchFamily="18" charset="0"/>
              </a:rPr>
              <a:t>3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2771" y="1885851"/>
            <a:ext cx="4749898" cy="2034513"/>
            <a:chOff x="2333645" y="3284984"/>
            <a:chExt cx="4749898" cy="2034513"/>
          </a:xfrm>
        </p:grpSpPr>
        <p:sp>
          <p:nvSpPr>
            <p:cNvPr id="51" name="TextBox 50"/>
            <p:cNvSpPr txBox="1"/>
            <p:nvPr/>
          </p:nvSpPr>
          <p:spPr>
            <a:xfrm>
              <a:off x="2451719" y="3284984"/>
              <a:ext cx="429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A</a:t>
              </a:r>
              <a:endParaRPr lang="zh-CN" altLang="en-US" sz="16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57981" y="3284984"/>
              <a:ext cx="429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B</a:t>
              </a:r>
              <a:endParaRPr lang="zh-CN" altLang="en-US" sz="1600" b="1" dirty="0"/>
            </a:p>
          </p:txBody>
        </p:sp>
        <p:grpSp>
          <p:nvGrpSpPr>
            <p:cNvPr id="53" name="组合 5"/>
            <p:cNvGrpSpPr/>
            <p:nvPr/>
          </p:nvGrpSpPr>
          <p:grpSpPr>
            <a:xfrm>
              <a:off x="2333645" y="3617727"/>
              <a:ext cx="3020069" cy="1701770"/>
              <a:chOff x="2217974" y="3017282"/>
              <a:chExt cx="3020069" cy="1701770"/>
            </a:xfrm>
          </p:grpSpPr>
          <p:pic>
            <p:nvPicPr>
              <p:cNvPr id="83" name="图片 1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0751" y="3177985"/>
                <a:ext cx="1312932" cy="1259615"/>
              </a:xfrm>
              <a:prstGeom prst="rect">
                <a:avLst/>
              </a:prstGeom>
            </p:spPr>
          </p:pic>
          <p:pic>
            <p:nvPicPr>
              <p:cNvPr id="84" name="图片 4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5049" y="3203049"/>
                <a:ext cx="1314000" cy="1260000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2217974" y="3809370"/>
                <a:ext cx="338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PI</a:t>
                </a:r>
                <a:endParaRPr lang="zh-CN" altLang="en-US" sz="11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670438" y="3269600"/>
                <a:ext cx="546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 smtClean="0"/>
                  <a:t>UR</a:t>
                </a:r>
              </a:p>
              <a:p>
                <a:pPr algn="ctr"/>
                <a:r>
                  <a:rPr lang="en-US" altLang="zh-CN" sz="900" dirty="0" smtClean="0"/>
                  <a:t>24.73%</a:t>
                </a:r>
                <a:endParaRPr lang="zh-CN" altLang="en-US" sz="9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661979" y="389294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 smtClean="0"/>
                  <a:t>LR</a:t>
                </a:r>
              </a:p>
              <a:p>
                <a:pPr algn="ctr"/>
                <a:r>
                  <a:rPr lang="en-US" altLang="zh-CN" sz="900" dirty="0" smtClean="0"/>
                  <a:t>16.99%</a:t>
                </a:r>
                <a:endParaRPr lang="zh-CN" altLang="en-US" sz="9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401083" y="3269600"/>
                <a:ext cx="473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 smtClean="0"/>
                  <a:t>UR</a:t>
                </a:r>
              </a:p>
              <a:p>
                <a:pPr algn="ctr"/>
                <a:r>
                  <a:rPr lang="en-US" altLang="zh-CN" sz="900" dirty="0" smtClean="0"/>
                  <a:t>4.49%</a:t>
                </a:r>
                <a:endParaRPr lang="zh-CN" altLang="en-US" sz="9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85900" y="3892946"/>
                <a:ext cx="480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 smtClean="0"/>
                  <a:t>LR</a:t>
                </a:r>
              </a:p>
              <a:p>
                <a:pPr algn="ctr"/>
                <a:r>
                  <a:rPr lang="en-US" altLang="zh-CN" sz="900" dirty="0" smtClean="0"/>
                  <a:t>1.07%</a:t>
                </a:r>
                <a:endParaRPr lang="zh-CN" altLang="en-US" sz="9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506006" y="4457442"/>
                <a:ext cx="11770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err="1" smtClean="0"/>
                  <a:t>Annexin</a:t>
                </a:r>
                <a:r>
                  <a:rPr lang="en-US" altLang="zh-CN" sz="1100" dirty="0" smtClean="0"/>
                  <a:t> V-FITC</a:t>
                </a:r>
                <a:endParaRPr lang="zh-CN" altLang="en-US" sz="1100" dirty="0"/>
              </a:p>
            </p:txBody>
          </p:sp>
          <p:grpSp>
            <p:nvGrpSpPr>
              <p:cNvPr id="91" name="组合 8"/>
              <p:cNvGrpSpPr/>
              <p:nvPr/>
            </p:nvGrpSpPr>
            <p:grpSpPr>
              <a:xfrm>
                <a:off x="2534464" y="3361442"/>
                <a:ext cx="1080000" cy="1080000"/>
                <a:chOff x="2296202" y="1999382"/>
                <a:chExt cx="1080000" cy="1080000"/>
              </a:xfrm>
            </p:grpSpPr>
            <p:cxnSp>
              <p:nvCxnSpPr>
                <p:cNvPr id="94" name="直接箭头连接符 173"/>
                <p:cNvCxnSpPr/>
                <p:nvPr/>
              </p:nvCxnSpPr>
              <p:spPr>
                <a:xfrm>
                  <a:off x="2296202" y="3079382"/>
                  <a:ext cx="1080000" cy="0"/>
                </a:xfrm>
                <a:prstGeom prst="straightConnector1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57"/>
                <p:cNvCxnSpPr/>
                <p:nvPr/>
              </p:nvCxnSpPr>
              <p:spPr>
                <a:xfrm flipV="1">
                  <a:off x="2296202" y="1999382"/>
                  <a:ext cx="0" cy="1080000"/>
                </a:xfrm>
                <a:prstGeom prst="straightConnector1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TextBox 91"/>
              <p:cNvSpPr txBox="1"/>
              <p:nvPr/>
            </p:nvSpPr>
            <p:spPr>
              <a:xfrm>
                <a:off x="2926060" y="3017282"/>
                <a:ext cx="6600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LV-Con</a:t>
                </a:r>
                <a:endParaRPr lang="zh-CN" altLang="en-US" sz="11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62190" y="3017282"/>
                <a:ext cx="9112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LV-miR-382</a:t>
                </a:r>
                <a:endParaRPr lang="zh-CN" altLang="en-US" sz="1100" dirty="0"/>
              </a:p>
            </p:txBody>
          </p:sp>
        </p:grpSp>
        <p:grpSp>
          <p:nvGrpSpPr>
            <p:cNvPr id="57" name="组合 3"/>
            <p:cNvGrpSpPr/>
            <p:nvPr/>
          </p:nvGrpSpPr>
          <p:grpSpPr>
            <a:xfrm>
              <a:off x="5541178" y="3523194"/>
              <a:ext cx="1542365" cy="1609027"/>
              <a:chOff x="4440931" y="3316628"/>
              <a:chExt cx="1542365" cy="1808054"/>
            </a:xfrm>
          </p:grpSpPr>
          <p:pic>
            <p:nvPicPr>
              <p:cNvPr id="65" name="图片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8998" y="3493292"/>
                <a:ext cx="982222" cy="1568379"/>
              </a:xfrm>
              <a:prstGeom prst="rect">
                <a:avLst/>
              </a:prstGeom>
            </p:spPr>
          </p:pic>
          <p:grpSp>
            <p:nvGrpSpPr>
              <p:cNvPr id="67" name="组合 184"/>
              <p:cNvGrpSpPr/>
              <p:nvPr/>
            </p:nvGrpSpPr>
            <p:grpSpPr>
              <a:xfrm>
                <a:off x="4440931" y="3316628"/>
                <a:ext cx="1542365" cy="1808054"/>
                <a:chOff x="4571181" y="3744695"/>
                <a:chExt cx="1639413" cy="1921815"/>
              </a:xfrm>
            </p:grpSpPr>
            <p:grpSp>
              <p:nvGrpSpPr>
                <p:cNvPr id="74" name="组合 48"/>
                <p:cNvGrpSpPr/>
                <p:nvPr/>
              </p:nvGrpSpPr>
              <p:grpSpPr>
                <a:xfrm>
                  <a:off x="4571181" y="3876146"/>
                  <a:ext cx="512210" cy="1790364"/>
                  <a:chOff x="6348103" y="3641134"/>
                  <a:chExt cx="614850" cy="2149141"/>
                </a:xfrm>
              </p:grpSpPr>
              <p:sp>
                <p:nvSpPr>
                  <p:cNvPr id="76" name="矩形 44"/>
                  <p:cNvSpPr/>
                  <p:nvPr/>
                </p:nvSpPr>
                <p:spPr>
                  <a:xfrm rot="16200000">
                    <a:off x="5778893" y="4555967"/>
                    <a:ext cx="1452577" cy="31415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000" dirty="0"/>
                      <a:t>C</a:t>
                    </a:r>
                    <a:r>
                      <a:rPr lang="en-US" altLang="zh-CN" sz="1000" dirty="0" smtClean="0"/>
                      <a:t>ell proportion(%)</a:t>
                    </a:r>
                    <a:endParaRPr lang="zh-CN" altLang="en-US" sz="1000" dirty="0"/>
                  </a:p>
                </p:txBody>
              </p:sp>
              <p:grpSp>
                <p:nvGrpSpPr>
                  <p:cNvPr id="77" name="组合 27"/>
                  <p:cNvGrpSpPr/>
                  <p:nvPr/>
                </p:nvGrpSpPr>
                <p:grpSpPr>
                  <a:xfrm>
                    <a:off x="6507341" y="3641134"/>
                    <a:ext cx="455612" cy="2149141"/>
                    <a:chOff x="4472329" y="2055651"/>
                    <a:chExt cx="455612" cy="1790954"/>
                  </a:xfrm>
                </p:grpSpPr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4555800" y="3582225"/>
                      <a:ext cx="270500" cy="264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900" dirty="0" smtClean="0"/>
                        <a:t>0</a:t>
                      </a:r>
                      <a:endParaRPr lang="zh-CN" altLang="en-US" sz="900" dirty="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559861" y="3194569"/>
                      <a:ext cx="368080" cy="264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900" dirty="0" smtClean="0"/>
                        <a:t>5</a:t>
                      </a:r>
                      <a:endParaRPr lang="zh-CN" altLang="en-US" sz="900" dirty="0"/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4477283" y="2808683"/>
                      <a:ext cx="428198" cy="264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900" dirty="0" smtClean="0"/>
                        <a:t>10</a:t>
                      </a:r>
                      <a:endParaRPr lang="zh-CN" altLang="en-US" sz="900" dirty="0"/>
                    </a:p>
                  </p:txBody>
                </p: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482751" y="2432430"/>
                      <a:ext cx="439987" cy="264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900" dirty="0" smtClean="0"/>
                        <a:t>15</a:t>
                      </a:r>
                      <a:endParaRPr lang="zh-CN" altLang="en-US" sz="900" dirty="0"/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4472329" y="2055651"/>
                      <a:ext cx="413052" cy="264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900" dirty="0" smtClean="0"/>
                        <a:t>20</a:t>
                      </a:r>
                      <a:endParaRPr lang="zh-CN" altLang="en-US" sz="900" dirty="0"/>
                    </a:p>
                  </p:txBody>
                </p:sp>
              </p:grp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5195855" y="3744695"/>
                  <a:ext cx="777106" cy="261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LV-Con</a:t>
                  </a:r>
                  <a:endParaRPr lang="zh-CN" altLang="en-US" sz="1000" dirty="0"/>
                </a:p>
              </p:txBody>
            </p:sp>
            <p:pic>
              <p:nvPicPr>
                <p:cNvPr id="72" name="图片 4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0295" y="3749882"/>
                  <a:ext cx="310896" cy="425443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5197178" y="3920772"/>
                  <a:ext cx="1013416" cy="261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LV-miR-382</a:t>
                  </a:r>
                  <a:endParaRPr lang="zh-CN" altLang="en-US" sz="1000" dirty="0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6062696" y="5031465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UR</a:t>
              </a:r>
              <a:endParaRPr lang="zh-CN" altLang="en-US" sz="11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0214" y="5045276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L</a:t>
              </a:r>
              <a:r>
                <a:rPr lang="en-US" altLang="zh-CN" sz="1100" dirty="0" smtClean="0"/>
                <a:t>R</a:t>
              </a:r>
              <a:endParaRPr lang="zh-CN" altLang="en-US" sz="11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23514" y="3812642"/>
              <a:ext cx="289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/>
                <a:t>b</a:t>
              </a:r>
              <a:endParaRPr lang="zh-CN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16997" y="4420840"/>
              <a:ext cx="289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/>
                <a:t>a</a:t>
              </a:r>
              <a:endParaRPr lang="zh-CN" altLang="en-US" sz="800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4276573" y="1124744"/>
            <a:ext cx="792088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ook Antiqua" panose="02040602050305030304" pitchFamily="18" charset="0"/>
              </a:rPr>
              <a:t>Figure 4 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64658" y="1865073"/>
            <a:ext cx="4958429" cy="3240360"/>
            <a:chOff x="2364658" y="1865073"/>
            <a:chExt cx="4958429" cy="3240360"/>
          </a:xfrm>
        </p:grpSpPr>
        <p:sp>
          <p:nvSpPr>
            <p:cNvPr id="43" name="TextBox 42"/>
            <p:cNvSpPr txBox="1"/>
            <p:nvPr/>
          </p:nvSpPr>
          <p:spPr>
            <a:xfrm>
              <a:off x="5603160" y="1974333"/>
              <a:ext cx="393962" cy="35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E</a:t>
              </a:r>
              <a:endParaRPr lang="zh-CN" altLang="en-US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02960" y="3377241"/>
              <a:ext cx="431515" cy="26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D</a:t>
              </a:r>
              <a:endParaRPr lang="zh-CN" alt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02960" y="1865118"/>
              <a:ext cx="431515" cy="26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B</a:t>
              </a:r>
              <a:endParaRPr lang="zh-CN" altLang="en-US" sz="1600" b="1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889287" y="2114259"/>
              <a:ext cx="1785881" cy="1380044"/>
              <a:chOff x="3203851" y="2092148"/>
              <a:chExt cx="1785881" cy="179427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132678" y="3536694"/>
                <a:ext cx="857054" cy="340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LV-miR-382</a:t>
                </a:r>
                <a:endParaRPr lang="zh-CN" altLang="en-US" sz="1100" dirty="0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8827" y="2148840"/>
                <a:ext cx="1128748" cy="1475964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3334896" y="2092148"/>
                <a:ext cx="490963" cy="1571646"/>
                <a:chOff x="5380519" y="2416525"/>
                <a:chExt cx="565253" cy="150036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5535171" y="3696526"/>
                  <a:ext cx="408417" cy="220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385983" y="3365656"/>
                  <a:ext cx="559789" cy="220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200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389572" y="3068326"/>
                  <a:ext cx="531000" cy="220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400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89481" y="2747001"/>
                  <a:ext cx="521463" cy="220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600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380519" y="2416525"/>
                  <a:ext cx="548414" cy="220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cs typeface="Times New Roman" panose="02020603050405020304" pitchFamily="18" charset="0"/>
                    </a:rPr>
                    <a:t>800</a:t>
                  </a:r>
                  <a:endParaRPr lang="zh-CN" altLang="en-US" sz="900" dirty="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3643708" y="3546292"/>
                <a:ext cx="683608" cy="340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LV-Con</a:t>
                </a:r>
                <a:endParaRPr lang="zh-CN" altLang="en-US" sz="11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2755246" y="2597444"/>
                <a:ext cx="11434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Cell number</a:t>
                </a:r>
                <a:endParaRPr lang="zh-CN" altLang="en-US" sz="10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364658" y="1865073"/>
              <a:ext cx="431515" cy="26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312961" y="2294117"/>
              <a:ext cx="6084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LV-Con</a:t>
              </a:r>
              <a:endParaRPr lang="zh-CN" altLang="en-US" sz="1100" dirty="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733633" y="2096181"/>
              <a:ext cx="933555" cy="631964"/>
              <a:chOff x="1122902" y="1428947"/>
              <a:chExt cx="2549911" cy="209192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6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02" y="1428947"/>
                <a:ext cx="2549911" cy="2091927"/>
              </a:xfrm>
              <a:prstGeom prst="rect">
                <a:avLst/>
              </a:prstGeom>
            </p:spPr>
          </p:pic>
          <p:cxnSp>
            <p:nvCxnSpPr>
              <p:cNvPr id="49" name="直接连接符 48"/>
              <p:cNvCxnSpPr/>
              <p:nvPr/>
            </p:nvCxnSpPr>
            <p:spPr>
              <a:xfrm>
                <a:off x="3286691" y="3379151"/>
                <a:ext cx="2339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2733633" y="2781610"/>
              <a:ext cx="933555" cy="631308"/>
              <a:chOff x="2567094" y="1872588"/>
              <a:chExt cx="1810526" cy="162947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brightnessContrast bright="13000"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7094" y="1872588"/>
                <a:ext cx="1810526" cy="1629473"/>
              </a:xfrm>
              <a:prstGeom prst="rect">
                <a:avLst/>
              </a:prstGeom>
            </p:spPr>
          </p:pic>
          <p:cxnSp>
            <p:nvCxnSpPr>
              <p:cNvPr id="51" name="直接连接符 50"/>
              <p:cNvCxnSpPr/>
              <p:nvPr/>
            </p:nvCxnSpPr>
            <p:spPr>
              <a:xfrm>
                <a:off x="4110878" y="3394277"/>
                <a:ext cx="170048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 rot="16200000">
              <a:off x="2188734" y="2961978"/>
              <a:ext cx="8569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LV-miR-382</a:t>
              </a:r>
              <a:endParaRPr lang="zh-CN" altLang="en-US" sz="1100" dirty="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89286" y="3724301"/>
              <a:ext cx="1850165" cy="1329286"/>
              <a:chOff x="3203850" y="4091839"/>
              <a:chExt cx="1850165" cy="172828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4803" y="4156918"/>
                <a:ext cx="1148395" cy="1478477"/>
              </a:xfrm>
              <a:prstGeom prst="rect">
                <a:avLst/>
              </a:prstGeom>
            </p:spPr>
          </p:pic>
          <p:grpSp>
            <p:nvGrpSpPr>
              <p:cNvPr id="27" name="组合 26"/>
              <p:cNvGrpSpPr/>
              <p:nvPr/>
            </p:nvGrpSpPr>
            <p:grpSpPr>
              <a:xfrm>
                <a:off x="3349305" y="4091839"/>
                <a:ext cx="481822" cy="1614572"/>
                <a:chOff x="2573412" y="2735716"/>
                <a:chExt cx="481822" cy="1428147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694451" y="3959684"/>
                  <a:ext cx="360783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/>
                    <a:t>0</a:t>
                  </a:r>
                  <a:endParaRPr lang="zh-CN" altLang="en-US" sz="9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579405" y="3703388"/>
                  <a:ext cx="428627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/>
                    <a:t>100</a:t>
                  </a:r>
                  <a:endParaRPr lang="zh-CN" altLang="en-US" sz="9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575719" y="3464581"/>
                  <a:ext cx="419671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2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573412" y="3212602"/>
                  <a:ext cx="421978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/>
                    <a:t>300</a:t>
                  </a:r>
                  <a:endParaRPr lang="zh-CN" altLang="en-US" sz="9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578492" y="2976173"/>
                  <a:ext cx="429540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/>
                    <a:t>4</a:t>
                  </a:r>
                  <a:r>
                    <a:rPr lang="en-US" altLang="zh-CN" sz="900" dirty="0" smtClean="0"/>
                    <a:t>00</a:t>
                  </a:r>
                  <a:endParaRPr lang="zh-CN" altLang="en-US" sz="9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576929" y="2735716"/>
                  <a:ext cx="426889" cy="204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/>
                    <a:t>500</a:t>
                  </a:r>
                  <a:endParaRPr lang="zh-CN" altLang="en-US" sz="900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693588" y="5558514"/>
                <a:ext cx="63372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LV-Con</a:t>
                </a:r>
                <a:endParaRPr lang="zh-CN" altLang="en-US" sz="11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2788030" y="4623073"/>
                <a:ext cx="10778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Cell number</a:t>
                </a:r>
                <a:endParaRPr lang="zh-CN" altLang="en-US" sz="1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66880" y="5548278"/>
                <a:ext cx="8871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/>
                  <a:t>LV-miR-382</a:t>
                </a:r>
                <a:endParaRPr lang="zh-CN" altLang="en-US" sz="11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364658" y="3427219"/>
              <a:ext cx="431515" cy="26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C</a:t>
              </a:r>
              <a:endParaRPr lang="zh-CN" altLang="en-US" sz="1600" b="1" dirty="0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2742955" y="3688227"/>
              <a:ext cx="932400" cy="1318689"/>
              <a:chOff x="1589845" y="3983655"/>
              <a:chExt cx="932400" cy="171450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50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504" y="3983655"/>
                <a:ext cx="930614" cy="82080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24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845" y="4869087"/>
                <a:ext cx="932400" cy="829076"/>
              </a:xfrm>
              <a:prstGeom prst="rect">
                <a:avLst/>
              </a:prstGeom>
            </p:spPr>
          </p:pic>
          <p:cxnSp>
            <p:nvCxnSpPr>
              <p:cNvPr id="80" name="直接连接符 79"/>
              <p:cNvCxnSpPr/>
              <p:nvPr/>
            </p:nvCxnSpPr>
            <p:spPr>
              <a:xfrm>
                <a:off x="2407280" y="4758227"/>
                <a:ext cx="87681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2407281" y="5653804"/>
                <a:ext cx="87681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 rot="16200000">
              <a:off x="2285329" y="3850663"/>
              <a:ext cx="663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LV-Con</a:t>
              </a:r>
              <a:endParaRPr lang="zh-CN" altLang="en-US" sz="11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192148" y="4549568"/>
              <a:ext cx="85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LV-miR-382</a:t>
              </a:r>
              <a:endParaRPr lang="zh-CN" altLang="en-US" sz="1100" dirty="0"/>
            </a:p>
          </p:txBody>
        </p:sp>
        <p:pic>
          <p:nvPicPr>
            <p:cNvPr id="86" name="图片 85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496" y="4516980"/>
              <a:ext cx="792009" cy="360375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496" y="4132200"/>
              <a:ext cx="792009" cy="360375"/>
            </a:xfrm>
            <a:prstGeom prst="rect">
              <a:avLst/>
            </a:prstGeom>
          </p:spPr>
        </p:pic>
        <p:pic>
          <p:nvPicPr>
            <p:cNvPr id="88" name="Picture 2" descr="E:\工作\实验结果--工作\western\2016-7-14\fj-vimentin--bai3min 2016.07.13_12.52.39_Ch\fj-vimentin--bai3min 2016.07.13_12.52.39_Ch+Marker.tif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529" y="3747419"/>
              <a:ext cx="792009" cy="3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图片 89"/>
            <p:cNvPicPr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529" y="3363809"/>
              <a:ext cx="792009" cy="359204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575" y="2979028"/>
              <a:ext cx="792009" cy="360375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6494014" y="3428448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altLang="zh-CN" sz="1100" dirty="0"/>
                <a:t>β</a:t>
              </a:r>
              <a:r>
                <a:rPr lang="en-US" altLang="zh-CN" sz="1100" dirty="0" smtClean="0"/>
                <a:t>-Catenin</a:t>
              </a:r>
              <a:endParaRPr lang="zh-CN" altLang="en-US" sz="11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0044" y="3044196"/>
              <a:ext cx="813043" cy="230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100" dirty="0" smtClean="0"/>
                <a:t>E-Cadherin</a:t>
              </a:r>
              <a:endParaRPr lang="zh-CN" altLang="en-US" sz="11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0044" y="3812700"/>
              <a:ext cx="705642" cy="230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100" dirty="0" smtClean="0"/>
                <a:t>Vimentin</a:t>
              </a:r>
              <a:endParaRPr lang="zh-CN" altLang="en-US" sz="11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10044" y="4196952"/>
              <a:ext cx="453970" cy="230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100" dirty="0" smtClean="0"/>
                <a:t>Snail</a:t>
              </a:r>
              <a:endParaRPr lang="zh-CN" altLang="en-US" sz="11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10044" y="4581204"/>
              <a:ext cx="582211" cy="230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100" dirty="0" smtClean="0"/>
                <a:t>β-actin</a:t>
              </a:r>
              <a:endParaRPr lang="zh-CN" altLang="en-US" sz="1100" dirty="0"/>
            </a:p>
          </p:txBody>
        </p:sp>
        <p:sp>
          <p:nvSpPr>
            <p:cNvPr id="97" name="TextBox 96"/>
            <p:cNvSpPr txBox="1"/>
            <p:nvPr/>
          </p:nvSpPr>
          <p:spPr>
            <a:xfrm rot="19429802">
              <a:off x="5793475" y="2633413"/>
              <a:ext cx="743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LV-Con</a:t>
              </a:r>
              <a:endParaRPr lang="zh-CN" altLang="en-US" sz="1100" dirty="0"/>
            </a:p>
          </p:txBody>
        </p:sp>
        <p:sp>
          <p:nvSpPr>
            <p:cNvPr id="99" name="TextBox 98"/>
            <p:cNvSpPr txBox="1"/>
            <p:nvPr/>
          </p:nvSpPr>
          <p:spPr>
            <a:xfrm rot="19429802">
              <a:off x="6157363" y="2588700"/>
              <a:ext cx="895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LV-miR-382</a:t>
              </a:r>
              <a:endParaRPr lang="zh-CN" alt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33261" y="2654168"/>
              <a:ext cx="289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/>
                <a:t>a</a:t>
              </a:r>
              <a:endParaRPr lang="zh-CN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63466" y="4031248"/>
              <a:ext cx="289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/>
                <a:t>b</a:t>
              </a:r>
              <a:endParaRPr lang="zh-CN" altLang="en-US" sz="800" dirty="0"/>
            </a:p>
          </p:txBody>
        </p:sp>
      </p:grpSp>
      <p:sp>
        <p:nvSpPr>
          <p:cNvPr id="64" name="矩形 63"/>
          <p:cNvSpPr/>
          <p:nvPr/>
        </p:nvSpPr>
        <p:spPr>
          <a:xfrm>
            <a:off x="4350931" y="908720"/>
            <a:ext cx="792088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Book Antiqua" panose="02040602050305030304" pitchFamily="18" charset="0"/>
              </a:rPr>
              <a:t>Figure </a:t>
            </a:r>
            <a:r>
              <a:rPr lang="en-US" altLang="zh-CN" sz="1200" b="1" dirty="0">
                <a:latin typeface="Book Antiqua" panose="02040602050305030304" pitchFamily="18" charset="0"/>
              </a:rPr>
              <a:t>5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57970" y="2303418"/>
            <a:ext cx="1550134" cy="2304010"/>
            <a:chOff x="5554403" y="2011715"/>
            <a:chExt cx="1550134" cy="2304010"/>
          </a:xfrm>
        </p:grpSpPr>
        <p:sp>
          <p:nvSpPr>
            <p:cNvPr id="7" name="TextBox 6"/>
            <p:cNvSpPr txBox="1"/>
            <p:nvPr/>
          </p:nvSpPr>
          <p:spPr>
            <a:xfrm>
              <a:off x="6300192" y="2463733"/>
              <a:ext cx="78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p-</a:t>
              </a:r>
              <a:r>
                <a:rPr lang="en-US" altLang="zh-CN" sz="1100" dirty="0" err="1" smtClean="0"/>
                <a:t>mTOR</a:t>
              </a:r>
              <a:endParaRPr lang="zh-CN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3235757"/>
              <a:ext cx="804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p</a:t>
              </a:r>
              <a:r>
                <a:rPr lang="en-US" altLang="zh-CN" sz="1100" dirty="0" smtClean="0"/>
                <a:t>-4EBP1</a:t>
              </a:r>
              <a:endParaRPr lang="zh-CN" alt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0192" y="3527430"/>
              <a:ext cx="5145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LC3-</a:t>
              </a:r>
              <a:r>
                <a:rPr lang="en-US" altLang="zh-CN" sz="1100" dirty="0" smtClean="0">
                  <a:sym typeface="Symbol"/>
                </a:rPr>
                <a:t></a:t>
              </a:r>
              <a:endParaRPr lang="zh-CN" altLang="en-US" sz="1100" dirty="0"/>
            </a:p>
          </p:txBody>
        </p:sp>
        <p:pic>
          <p:nvPicPr>
            <p:cNvPr id="10" name="图片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499" y="3961447"/>
              <a:ext cx="787726" cy="35427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36" y="2417399"/>
              <a:ext cx="787726" cy="3542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189423"/>
              <a:ext cx="787726" cy="35427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575435"/>
              <a:ext cx="787726" cy="35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803411"/>
              <a:ext cx="787726" cy="35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300192" y="2849745"/>
              <a:ext cx="559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 smtClean="0"/>
                <a:t>mTOR</a:t>
              </a:r>
              <a:endParaRPr lang="zh-CN" altLang="en-US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00192" y="4007781"/>
              <a:ext cx="610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β-actin</a:t>
              </a:r>
              <a:endParaRPr lang="zh-CN" alt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9429802">
              <a:off x="5554403" y="2056428"/>
              <a:ext cx="743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LV-Con</a:t>
              </a:r>
              <a:endParaRPr lang="zh-CN" alt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9429802">
              <a:off x="5918291" y="2011715"/>
              <a:ext cx="895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LV-miR-382</a:t>
              </a:r>
              <a:endParaRPr lang="zh-CN" alt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00192" y="3717032"/>
              <a:ext cx="608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LC3-</a:t>
              </a:r>
              <a:r>
                <a:rPr lang="en-US" altLang="zh-CN" sz="1100" dirty="0" smtClean="0">
                  <a:sym typeface="Symbol"/>
                </a:rPr>
                <a:t></a:t>
              </a:r>
              <a:endParaRPr lang="zh-CN" altLang="en-US" sz="1100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4139952" y="1556792"/>
            <a:ext cx="792088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ook Antiqua" panose="02040602050305030304" pitchFamily="18" charset="0"/>
              </a:rPr>
              <a:t>Figure 6</a:t>
            </a:r>
            <a:endParaRPr lang="zh-CN" altLang="zh-CN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222</Words>
  <Application>Microsoft Office PowerPoint</Application>
  <PresentationFormat>全屏显示(4:3)</PresentationFormat>
  <Paragraphs>174</Paragraphs>
  <Slides>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130</cp:revision>
  <dcterms:created xsi:type="dcterms:W3CDTF">2016-11-28T05:43:18Z</dcterms:created>
  <dcterms:modified xsi:type="dcterms:W3CDTF">2017-03-14T09:56:10Z</dcterms:modified>
</cp:coreProperties>
</file>