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62" r:id="rId3"/>
    <p:sldId id="263" r:id="rId4"/>
    <p:sldId id="264" r:id="rId5"/>
    <p:sldId id="271" r:id="rId6"/>
    <p:sldId id="272" r:id="rId7"/>
    <p:sldId id="269" r:id="rId8"/>
    <p:sldId id="270" r:id="rId9"/>
    <p:sldId id="273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E2EBA61-3B48-4732-B2D4-CE27406559BF}">
          <p14:sldIdLst>
            <p14:sldId id="257"/>
            <p14:sldId id="262"/>
            <p14:sldId id="263"/>
            <p14:sldId id="264"/>
            <p14:sldId id="271"/>
            <p14:sldId id="272"/>
            <p14:sldId id="269"/>
            <p14:sldId id="270"/>
            <p14:sldId id="273"/>
          </p14:sldIdLst>
        </p14:section>
        <p14:section name="Section sans titre" id="{3E0BDBD4-C573-4C24-9B20-145BB9B4D45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59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914505297730706E-2"/>
          <c:y val="4.2328001968503906E-2"/>
          <c:w val="0.92532529065398006"/>
          <c:h val="0.856182578740156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BCLC C center 2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>
              <c:idx val="2"/>
              <c:layout>
                <c:manualLayout>
                  <c:x val="-7.969169479511581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156837271316201E-2"/>
                  <c:y val="-3.1252460629921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8439901080360848E-17"/>
                  <c:y val="3.12500000000000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5630033754138411E-3"/>
                  <c:y val="3.12500000000000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78150168770695E-3"/>
                  <c:y val="-3.12500000000000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Book Antiqua" panose="02040602050305030304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1.5</c:v>
                </c:pt>
                <c:pt idx="3">
                  <c:v>2.5</c:v>
                </c:pt>
                <c:pt idx="4">
                  <c:v>3</c:v>
                </c:pt>
                <c:pt idx="5">
                  <c:v>4</c:v>
                </c:pt>
                <c:pt idx="6">
                  <c:v>4.5</c:v>
                </c:pt>
                <c:pt idx="7">
                  <c:v>5.5</c:v>
                </c:pt>
                <c:pt idx="8">
                  <c:v>6</c:v>
                </c:pt>
                <c:pt idx="9">
                  <c:v>7</c:v>
                </c:pt>
              </c:numCache>
            </c:numRef>
          </c:cat>
          <c:val>
            <c:numRef>
              <c:f>Feuil1!$B$2:$B$11</c:f>
              <c:numCache>
                <c:formatCode>General</c:formatCode>
                <c:ptCount val="10"/>
                <c:pt idx="0">
                  <c:v>17</c:v>
                </c:pt>
                <c:pt idx="1">
                  <c:v>20</c:v>
                </c:pt>
                <c:pt idx="2">
                  <c:v>15</c:v>
                </c:pt>
                <c:pt idx="3">
                  <c:v>13</c:v>
                </c:pt>
                <c:pt idx="4">
                  <c:v>9</c:v>
                </c:pt>
                <c:pt idx="5">
                  <c:v>7</c:v>
                </c:pt>
                <c:pt idx="6">
                  <c:v>4</c:v>
                </c:pt>
                <c:pt idx="7">
                  <c:v>5</c:v>
                </c:pt>
                <c:pt idx="9">
                  <c:v>3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BCLC C center 3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layout>
                <c:manualLayout>
                  <c:x val="2.23136745426323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1260067508278E-2"/>
                  <c:y val="1.25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1876677918045711E-3"/>
                  <c:y val="6.2500000000000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1156837271316201E-2"/>
                  <c:y val="3.12500000000000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Book Antiqua" panose="02040602050305030304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1.5</c:v>
                </c:pt>
                <c:pt idx="3">
                  <c:v>2.5</c:v>
                </c:pt>
                <c:pt idx="4">
                  <c:v>3</c:v>
                </c:pt>
                <c:pt idx="5">
                  <c:v>4</c:v>
                </c:pt>
                <c:pt idx="6">
                  <c:v>4.5</c:v>
                </c:pt>
                <c:pt idx="7">
                  <c:v>5.5</c:v>
                </c:pt>
                <c:pt idx="8">
                  <c:v>6</c:v>
                </c:pt>
                <c:pt idx="9">
                  <c:v>7</c:v>
                </c:pt>
              </c:numCache>
            </c:numRef>
          </c:cat>
          <c:val>
            <c:numRef>
              <c:f>Feuil1!$C$2:$C$11</c:f>
              <c:numCache>
                <c:formatCode>General</c:formatCode>
                <c:ptCount val="10"/>
                <c:pt idx="1">
                  <c:v>20</c:v>
                </c:pt>
                <c:pt idx="2">
                  <c:v>16</c:v>
                </c:pt>
                <c:pt idx="3">
                  <c:v>15</c:v>
                </c:pt>
                <c:pt idx="4">
                  <c:v>13</c:v>
                </c:pt>
                <c:pt idx="5">
                  <c:v>6</c:v>
                </c:pt>
                <c:pt idx="6">
                  <c:v>5</c:v>
                </c:pt>
                <c:pt idx="7">
                  <c:v>5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BCLC C center 4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7"/>
              <c:layout>
                <c:manualLayout>
                  <c:x val="1.2750671167218503E-2"/>
                  <c:y val="3.12500000000000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Book Antiqua" panose="02040602050305030304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1.5</c:v>
                </c:pt>
                <c:pt idx="3">
                  <c:v>2.5</c:v>
                </c:pt>
                <c:pt idx="4">
                  <c:v>3</c:v>
                </c:pt>
                <c:pt idx="5">
                  <c:v>4</c:v>
                </c:pt>
                <c:pt idx="6">
                  <c:v>4.5</c:v>
                </c:pt>
                <c:pt idx="7">
                  <c:v>5.5</c:v>
                </c:pt>
                <c:pt idx="8">
                  <c:v>6</c:v>
                </c:pt>
                <c:pt idx="9">
                  <c:v>7</c:v>
                </c:pt>
              </c:numCache>
            </c:numRef>
          </c:cat>
          <c:val>
            <c:numRef>
              <c:f>Feuil1!$D$2:$D$11</c:f>
              <c:numCache>
                <c:formatCode>General</c:formatCode>
                <c:ptCount val="10"/>
                <c:pt idx="0">
                  <c:v>30</c:v>
                </c:pt>
                <c:pt idx="1">
                  <c:v>13</c:v>
                </c:pt>
                <c:pt idx="2">
                  <c:v>8</c:v>
                </c:pt>
                <c:pt idx="3">
                  <c:v>10</c:v>
                </c:pt>
                <c:pt idx="4">
                  <c:v>7</c:v>
                </c:pt>
                <c:pt idx="5">
                  <c:v>8</c:v>
                </c:pt>
                <c:pt idx="6">
                  <c:v>4</c:v>
                </c:pt>
                <c:pt idx="7">
                  <c:v>5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196992"/>
        <c:axId val="46215168"/>
      </c:barChart>
      <c:catAx>
        <c:axId val="46196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Book Antiqua" panose="02040602050305030304" pitchFamily="18" charset="0"/>
              </a:defRPr>
            </a:pPr>
            <a:endParaRPr lang="fr-FR"/>
          </a:p>
        </c:txPr>
        <c:crossAx val="46215168"/>
        <c:crosses val="autoZero"/>
        <c:auto val="1"/>
        <c:lblAlgn val="ctr"/>
        <c:lblOffset val="100"/>
        <c:noMultiLvlLbl val="0"/>
      </c:catAx>
      <c:valAx>
        <c:axId val="46215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Book Antiqua" panose="02040602050305030304" pitchFamily="18" charset="0"/>
              </a:defRPr>
            </a:pPr>
            <a:endParaRPr lang="fr-FR"/>
          </a:p>
        </c:txPr>
        <c:crossAx val="46196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533110700118289"/>
          <c:y val="3.6317175196850404E-2"/>
          <c:w val="0.21900647827178865"/>
          <c:h val="0.34453658623345024"/>
        </c:manualLayout>
      </c:layout>
      <c:overlay val="0"/>
      <c:txPr>
        <a:bodyPr/>
        <a:lstStyle/>
        <a:p>
          <a:pPr>
            <a:defRPr sz="1200">
              <a:latin typeface="Book Antiqua" panose="02040602050305030304" pitchFamily="18" charset="0"/>
            </a:defRPr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400">
          <a:ln>
            <a:solidFill>
              <a:sysClr val="windowText" lastClr="000000"/>
            </a:solidFill>
          </a:ln>
          <a:latin typeface="Times New Roman" panose="02020603050405020304" pitchFamily="18" charset="0"/>
          <a:cs typeface="Times New Roman" panose="02020603050405020304" pitchFamily="18" charset="0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0563756106197E-2"/>
          <c:y val="5.1221772525694598E-2"/>
          <c:w val="0.94880351555920295"/>
          <c:h val="0.82922607111255398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Feuil1!$D$1</c:f>
              <c:strCache>
                <c:ptCount val="1"/>
                <c:pt idx="0">
                  <c:v>TACE center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4.1564092444545103E-3"/>
                  <c:y val="1.45607459737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332080213752339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436768159059598E-3"/>
                  <c:y val="-3.5993733122623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0667920677275E-2"/>
                  <c:y val="4.15562292020462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552100200446801E-2"/>
                  <c:y val="-1.0798119936787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218384079529799E-3"/>
                  <c:y val="-2.15965232887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016178382856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n>
                      <a:solidFill>
                        <a:schemeClr val="tx1"/>
                      </a:solidFill>
                    </a:ln>
                    <a:latin typeface="Book Antiqua" panose="02040602050305030304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Feuil1!$A$2:$A$11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1.5</c:v>
                </c:pt>
                <c:pt idx="3">
                  <c:v>2.5</c:v>
                </c:pt>
                <c:pt idx="4">
                  <c:v>3</c:v>
                </c:pt>
                <c:pt idx="5">
                  <c:v>4</c:v>
                </c:pt>
                <c:pt idx="6">
                  <c:v>4.5</c:v>
                </c:pt>
                <c:pt idx="7">
                  <c:v>5.5</c:v>
                </c:pt>
                <c:pt idx="8">
                  <c:v>6</c:v>
                </c:pt>
                <c:pt idx="9">
                  <c:v>7</c:v>
                </c:pt>
              </c:numCache>
            </c:numRef>
          </c:cat>
          <c:val>
            <c:numRef>
              <c:f>Feuil1!$D$2:$D$11</c:f>
              <c:numCache>
                <c:formatCode>General</c:formatCode>
                <c:ptCount val="10"/>
                <c:pt idx="0">
                  <c:v>39</c:v>
                </c:pt>
                <c:pt idx="1">
                  <c:v>33</c:v>
                </c:pt>
                <c:pt idx="2">
                  <c:v>21</c:v>
                </c:pt>
                <c:pt idx="3">
                  <c:v>21</c:v>
                </c:pt>
                <c:pt idx="4">
                  <c:v>15</c:v>
                </c:pt>
                <c:pt idx="5">
                  <c:v>10</c:v>
                </c:pt>
                <c:pt idx="6">
                  <c:v>7</c:v>
                </c:pt>
                <c:pt idx="7">
                  <c:v>5</c:v>
                </c:pt>
                <c:pt idx="8">
                  <c:v>10</c:v>
                </c:pt>
                <c:pt idx="9">
                  <c:v>3</c:v>
                </c:pt>
              </c:numCache>
            </c:numRef>
          </c:val>
        </c:ser>
        <c:ser>
          <c:idx val="3"/>
          <c:order val="1"/>
          <c:tx>
            <c:strRef>
              <c:f>Feuil1!$E$1</c:f>
              <c:strCache>
                <c:ptCount val="1"/>
                <c:pt idx="0">
                  <c:v>TACE center 3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30651506367289E-2"/>
                  <c:y val="1.25978065929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2201336895872398E-3"/>
                  <c:y val="6.339999358836790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0216753107724498E-2"/>
                  <c:y val="-1.7396876537527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016178382856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>
                    <a:ln>
                      <a:solidFill>
                        <a:schemeClr val="tx1"/>
                      </a:solidFill>
                    </a:ln>
                    <a:latin typeface="Book Antiqua" panose="02040602050305030304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Feuil1!$A$2:$A$11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1.5</c:v>
                </c:pt>
                <c:pt idx="3">
                  <c:v>2.5</c:v>
                </c:pt>
                <c:pt idx="4">
                  <c:v>3</c:v>
                </c:pt>
                <c:pt idx="5">
                  <c:v>4</c:v>
                </c:pt>
                <c:pt idx="6">
                  <c:v>4.5</c:v>
                </c:pt>
                <c:pt idx="7">
                  <c:v>5.5</c:v>
                </c:pt>
                <c:pt idx="8">
                  <c:v>6</c:v>
                </c:pt>
                <c:pt idx="9">
                  <c:v>7</c:v>
                </c:pt>
              </c:numCache>
            </c:numRef>
          </c:cat>
          <c:val>
            <c:numRef>
              <c:f>Feuil1!$E$2:$E$11</c:f>
              <c:numCache>
                <c:formatCode>General</c:formatCode>
                <c:ptCount val="10"/>
                <c:pt idx="0">
                  <c:v>38</c:v>
                </c:pt>
                <c:pt idx="1">
                  <c:v>26</c:v>
                </c:pt>
                <c:pt idx="2">
                  <c:v>41</c:v>
                </c:pt>
                <c:pt idx="3">
                  <c:v>21</c:v>
                </c:pt>
                <c:pt idx="5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494784"/>
        <c:axId val="43514496"/>
      </c:barChart>
      <c:catAx>
        <c:axId val="4349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n>
                  <a:solidFill>
                    <a:schemeClr val="tx1"/>
                  </a:solidFill>
                </a:ln>
                <a:latin typeface="Book Antiqua" panose="02040602050305030304" pitchFamily="18" charset="0"/>
              </a:defRPr>
            </a:pPr>
            <a:endParaRPr lang="fr-FR"/>
          </a:p>
        </c:txPr>
        <c:crossAx val="43514496"/>
        <c:crosses val="autoZero"/>
        <c:auto val="1"/>
        <c:lblAlgn val="ctr"/>
        <c:lblOffset val="100"/>
        <c:noMultiLvlLbl val="0"/>
      </c:catAx>
      <c:valAx>
        <c:axId val="43514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n>
                  <a:solidFill>
                    <a:schemeClr val="tx1"/>
                  </a:solidFill>
                </a:ln>
                <a:latin typeface="Book Antiqua" panose="02040602050305030304" pitchFamily="18" charset="0"/>
              </a:defRPr>
            </a:pPr>
            <a:endParaRPr lang="fr-FR"/>
          </a:p>
        </c:txPr>
        <c:crossAx val="43494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108926704565901"/>
          <c:y val="0"/>
          <c:w val="0.230334262105897"/>
          <c:h val="0.46406209967599998"/>
        </c:manualLayout>
      </c:layout>
      <c:overlay val="0"/>
      <c:txPr>
        <a:bodyPr/>
        <a:lstStyle/>
        <a:p>
          <a:pPr>
            <a:defRPr sz="1200">
              <a:ln>
                <a:solidFill>
                  <a:schemeClr val="tx1"/>
                </a:solidFill>
              </a:ln>
              <a:latin typeface="Book Antiqua" panose="02040602050305030304" pitchFamily="18" charset="0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2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250563756106197E-2"/>
          <c:y val="5.1221772525694598E-2"/>
          <c:w val="0.94880351555920295"/>
          <c:h val="0.82922607111255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Surgery center 5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7.11166501213128E-3"/>
                  <c:y val="3.45822141766383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6033801122368508E-3"/>
                  <c:y val="8.3118229463907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3182899032724001E-3"/>
                  <c:y val="-3.45822141766383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9.9563310169837795E-3"/>
                  <c:y val="1.24677344195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n>
                      <a:solidFill>
                        <a:schemeClr val="tx1"/>
                      </a:solidFill>
                    </a:ln>
                    <a:latin typeface="Book Antiqua" panose="02040602050305030304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Feuil1!$A$2:$A$11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1.5</c:v>
                </c:pt>
                <c:pt idx="3">
                  <c:v>2.5</c:v>
                </c:pt>
                <c:pt idx="4">
                  <c:v>3</c:v>
                </c:pt>
                <c:pt idx="5">
                  <c:v>4</c:v>
                </c:pt>
                <c:pt idx="6">
                  <c:v>4.5</c:v>
                </c:pt>
                <c:pt idx="7">
                  <c:v>5.5</c:v>
                </c:pt>
                <c:pt idx="8">
                  <c:v>6</c:v>
                </c:pt>
                <c:pt idx="9">
                  <c:v>7</c:v>
                </c:pt>
              </c:numCache>
            </c:numRef>
          </c:cat>
          <c:val>
            <c:numRef>
              <c:f>Feuil1!$B$2:$B$11</c:f>
              <c:numCache>
                <c:formatCode>General</c:formatCode>
                <c:ptCount val="10"/>
                <c:pt idx="0">
                  <c:v>61</c:v>
                </c:pt>
                <c:pt idx="1">
                  <c:v>38</c:v>
                </c:pt>
                <c:pt idx="2">
                  <c:v>21</c:v>
                </c:pt>
                <c:pt idx="3">
                  <c:v>17</c:v>
                </c:pt>
                <c:pt idx="4">
                  <c:v>16</c:v>
                </c:pt>
                <c:pt idx="5">
                  <c:v>6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Surgery / RFA center 1</c:v>
                </c:pt>
              </c:strCache>
            </c:strRef>
          </c:tx>
          <c:spPr>
            <a:solidFill>
              <a:schemeClr val="tx1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28009970218363E-2"/>
                  <c:y val="-4.15585632097523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2176771907339126E-3"/>
                  <c:y val="2.4378810517652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82344612774E-3"/>
                  <c:y val="-2.3266122358286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3320802137523399E-3"/>
                  <c:y val="1.411407802761140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2996240641257E-2"/>
                  <c:y val="1.7996866561311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775229275600199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n>
                      <a:solidFill>
                        <a:schemeClr val="tx1"/>
                      </a:solidFill>
                    </a:ln>
                    <a:latin typeface="Book Antiqua" panose="02040602050305030304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Feuil1!$A$2:$A$11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1.5</c:v>
                </c:pt>
                <c:pt idx="3">
                  <c:v>2.5</c:v>
                </c:pt>
                <c:pt idx="4">
                  <c:v>3</c:v>
                </c:pt>
                <c:pt idx="5">
                  <c:v>4</c:v>
                </c:pt>
                <c:pt idx="6">
                  <c:v>4.5</c:v>
                </c:pt>
                <c:pt idx="7">
                  <c:v>5.5</c:v>
                </c:pt>
                <c:pt idx="8">
                  <c:v>6</c:v>
                </c:pt>
                <c:pt idx="9">
                  <c:v>7</c:v>
                </c:pt>
              </c:numCache>
            </c:numRef>
          </c:cat>
          <c:val>
            <c:numRef>
              <c:f>Feuil1!$C$2:$C$11</c:f>
              <c:numCache>
                <c:formatCode>General</c:formatCode>
                <c:ptCount val="10"/>
                <c:pt idx="0">
                  <c:v>65.5</c:v>
                </c:pt>
                <c:pt idx="1">
                  <c:v>44.5</c:v>
                </c:pt>
                <c:pt idx="2">
                  <c:v>17</c:v>
                </c:pt>
                <c:pt idx="3">
                  <c:v>19</c:v>
                </c:pt>
                <c:pt idx="4">
                  <c:v>24.5</c:v>
                </c:pt>
                <c:pt idx="5">
                  <c:v>15</c:v>
                </c:pt>
                <c:pt idx="6">
                  <c:v>15.5</c:v>
                </c:pt>
                <c:pt idx="7">
                  <c:v>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503680"/>
        <c:axId val="52505216"/>
      </c:barChart>
      <c:catAx>
        <c:axId val="52503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n>
                  <a:solidFill>
                    <a:schemeClr val="tx1"/>
                  </a:solidFill>
                </a:ln>
                <a:latin typeface="Book Antiqua" panose="02040602050305030304" pitchFamily="18" charset="0"/>
              </a:defRPr>
            </a:pPr>
            <a:endParaRPr lang="fr-FR"/>
          </a:p>
        </c:txPr>
        <c:crossAx val="52505216"/>
        <c:crosses val="autoZero"/>
        <c:auto val="1"/>
        <c:lblAlgn val="ctr"/>
        <c:lblOffset val="100"/>
        <c:noMultiLvlLbl val="0"/>
      </c:catAx>
      <c:valAx>
        <c:axId val="52505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n>
                  <a:solidFill>
                    <a:schemeClr val="tx1"/>
                  </a:solidFill>
                </a:ln>
                <a:latin typeface="Book Antiqua" panose="02040602050305030304" pitchFamily="18" charset="0"/>
              </a:defRPr>
            </a:pPr>
            <a:endParaRPr lang="fr-FR"/>
          </a:p>
        </c:txPr>
        <c:crossAx val="52503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393290982279801"/>
          <c:y val="1.82259160746845E-2"/>
          <c:w val="0.230334262105897"/>
          <c:h val="0.47486021961278685"/>
        </c:manualLayout>
      </c:layout>
      <c:overlay val="0"/>
      <c:txPr>
        <a:bodyPr/>
        <a:lstStyle/>
        <a:p>
          <a:pPr>
            <a:defRPr sz="1200">
              <a:ln>
                <a:solidFill>
                  <a:schemeClr val="tx1"/>
                </a:solidFill>
              </a:ln>
              <a:latin typeface="Book Antiqua" panose="02040602050305030304" pitchFamily="18" charset="0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2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3E198-6899-4949-B679-F98CA6000B87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4FCA0-8B64-0440-B06B-0CAE1926FF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46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0C87F-E4D3-BA49-BF25-8114C6E7AB2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617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0C87F-E4D3-BA49-BF25-8114C6E7AB2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092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0C87F-E4D3-BA49-BF25-8114C6E7AB2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231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64BFE-1CD6-42FC-87AC-C55D04B1EC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58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64BFE-1CD6-42FC-87AC-C55D04B1EC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58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2752-B53A-1746-A6CB-89559819C95E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924E-07BF-6944-A3AF-8F27AD83C8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502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2752-B53A-1746-A6CB-89559819C95E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924E-07BF-6944-A3AF-8F27AD83C8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56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2752-B53A-1746-A6CB-89559819C95E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924E-07BF-6944-A3AF-8F27AD83C8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77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2752-B53A-1746-A6CB-89559819C95E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924E-07BF-6944-A3AF-8F27AD83C8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64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2752-B53A-1746-A6CB-89559819C95E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924E-07BF-6944-A3AF-8F27AD83C8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634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2752-B53A-1746-A6CB-89559819C95E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924E-07BF-6944-A3AF-8F27AD83C8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6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2752-B53A-1746-A6CB-89559819C95E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924E-07BF-6944-A3AF-8F27AD83C8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77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2752-B53A-1746-A6CB-89559819C95E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924E-07BF-6944-A3AF-8F27AD83C8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2752-B53A-1746-A6CB-89559819C95E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924E-07BF-6944-A3AF-8F27AD83C8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08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2752-B53A-1746-A6CB-89559819C95E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924E-07BF-6944-A3AF-8F27AD83C8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999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2752-B53A-1746-A6CB-89559819C95E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F924E-07BF-6944-A3AF-8F27AD83C8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6458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D2752-B53A-1746-A6CB-89559819C95E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F924E-07BF-6944-A3AF-8F27AD83C8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92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140073" y="3130891"/>
            <a:ext cx="3304756" cy="33766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atin typeface="Book Antiqua" panose="02040602050305030304" pitchFamily="18" charset="0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4892197" y="3130891"/>
            <a:ext cx="3304756" cy="3376690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atin typeface="Book Antiqua" panose="02040602050305030304" pitchFamily="18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008919" y="708444"/>
            <a:ext cx="3304756" cy="3376690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latin typeface="Book Antiqua" panose="02040602050305030304" pitchFamily="18" charset="0"/>
            </a:endParaRPr>
          </a:p>
        </p:txBody>
      </p:sp>
      <p:sp>
        <p:nvSpPr>
          <p:cNvPr id="6" name="Trapèze 5"/>
          <p:cNvSpPr/>
          <p:nvPr/>
        </p:nvSpPr>
        <p:spPr>
          <a:xfrm>
            <a:off x="3868757" y="3406916"/>
            <a:ext cx="1639054" cy="2626257"/>
          </a:xfrm>
          <a:prstGeom prst="trapezoid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Okuda</a:t>
            </a:r>
            <a:endParaRPr lang="fr-FR" sz="1400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ctr"/>
            <a:r>
              <a:rPr lang="fr-FR" sz="14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CLIP</a:t>
            </a:r>
          </a:p>
          <a:p>
            <a:pPr algn="ctr"/>
            <a:r>
              <a:rPr lang="fr-FR" sz="14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GRETCH</a:t>
            </a:r>
          </a:p>
          <a:p>
            <a:pPr algn="ctr"/>
            <a:r>
              <a:rPr lang="fr-FR" sz="14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BCLC </a:t>
            </a:r>
          </a:p>
          <a:p>
            <a:pPr algn="ctr"/>
            <a:r>
              <a:rPr lang="fr-FR" sz="14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JIS, TIS…..</a:t>
            </a:r>
          </a:p>
          <a:p>
            <a:pPr algn="ctr"/>
            <a:r>
              <a:rPr lang="fr-FR" sz="14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HKLC</a:t>
            </a:r>
            <a:endParaRPr lang="fr-FR" sz="1400" dirty="0">
              <a:solidFill>
                <a:srgbClr val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507810" y="4048484"/>
            <a:ext cx="24588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err="1" smtClean="0">
                <a:latin typeface="Book Antiqua" panose="02040602050305030304" pitchFamily="18" charset="0"/>
              </a:rPr>
              <a:t>Tumor</a:t>
            </a:r>
            <a:r>
              <a:rPr lang="fr-FR" sz="1400" dirty="0" smtClean="0">
                <a:latin typeface="Book Antiqua" panose="02040602050305030304" pitchFamily="18" charset="0"/>
              </a:rPr>
              <a:t> </a:t>
            </a:r>
            <a:r>
              <a:rPr lang="fr-FR" sz="1400" dirty="0" err="1" smtClean="0">
                <a:latin typeface="Book Antiqua" panose="02040602050305030304" pitchFamily="18" charset="0"/>
              </a:rPr>
              <a:t>spread</a:t>
            </a:r>
            <a:r>
              <a:rPr lang="fr-FR" sz="1400" dirty="0" smtClean="0">
                <a:latin typeface="Book Antiqua" panose="02040602050305030304" pitchFamily="18" charset="0"/>
              </a:rPr>
              <a:t>:</a:t>
            </a:r>
          </a:p>
          <a:p>
            <a:pPr algn="ctr"/>
            <a:r>
              <a:rPr lang="fr-FR" sz="1400" dirty="0" smtClean="0">
                <a:latin typeface="Book Antiqua" panose="02040602050305030304" pitchFamily="18" charset="0"/>
              </a:rPr>
              <a:t>Size , Nodule(s)</a:t>
            </a:r>
          </a:p>
          <a:p>
            <a:pPr algn="ctr"/>
            <a:r>
              <a:rPr lang="fr-FR" sz="1400" dirty="0" smtClean="0">
                <a:latin typeface="Book Antiqua" panose="02040602050305030304" pitchFamily="18" charset="0"/>
              </a:rPr>
              <a:t>Portal </a:t>
            </a:r>
            <a:r>
              <a:rPr lang="fr-FR" sz="1400" dirty="0" err="1" smtClean="0">
                <a:latin typeface="Book Antiqua" panose="02040602050305030304" pitchFamily="18" charset="0"/>
              </a:rPr>
              <a:t>vein</a:t>
            </a:r>
            <a:r>
              <a:rPr lang="fr-FR" sz="1400" dirty="0" smtClean="0">
                <a:latin typeface="Book Antiqua" panose="02040602050305030304" pitchFamily="18" charset="0"/>
              </a:rPr>
              <a:t> </a:t>
            </a:r>
            <a:r>
              <a:rPr lang="fr-FR" sz="1400" dirty="0" err="1" smtClean="0">
                <a:latin typeface="Book Antiqua" panose="02040602050305030304" pitchFamily="18" charset="0"/>
              </a:rPr>
              <a:t>thrombosis</a:t>
            </a:r>
            <a:r>
              <a:rPr lang="fr-FR" sz="1400" dirty="0" smtClean="0">
                <a:latin typeface="Book Antiqua" panose="02040602050305030304" pitchFamily="18" charset="0"/>
              </a:rPr>
              <a:t>,</a:t>
            </a:r>
          </a:p>
          <a:p>
            <a:pPr algn="ctr"/>
            <a:r>
              <a:rPr lang="fr-FR" sz="1400" dirty="0" err="1" smtClean="0">
                <a:latin typeface="Book Antiqua" panose="02040602050305030304" pitchFamily="18" charset="0"/>
              </a:rPr>
              <a:t>Metastases</a:t>
            </a:r>
            <a:r>
              <a:rPr lang="fr-FR" sz="1400" dirty="0" smtClean="0">
                <a:latin typeface="Book Antiqua" panose="02040602050305030304" pitchFamily="18" charset="0"/>
              </a:rPr>
              <a:t>,</a:t>
            </a:r>
          </a:p>
          <a:p>
            <a:pPr algn="ctr"/>
            <a:r>
              <a:rPr lang="fr-FR" sz="1400" dirty="0" smtClean="0">
                <a:latin typeface="Book Antiqua" panose="02040602050305030304" pitchFamily="18" charset="0"/>
              </a:rPr>
              <a:t>AFP </a:t>
            </a:r>
            <a:r>
              <a:rPr lang="fr-FR" sz="1400" dirty="0" err="1" smtClean="0">
                <a:latin typeface="Book Antiqua" panose="02040602050305030304" pitchFamily="18" charset="0"/>
              </a:rPr>
              <a:t>level</a:t>
            </a:r>
            <a:endParaRPr lang="fr-FR" sz="1400" dirty="0" smtClean="0">
              <a:latin typeface="Book Antiqua" panose="02040602050305030304" pitchFamily="18" charset="0"/>
            </a:endParaRPr>
          </a:p>
          <a:p>
            <a:pPr algn="ctr"/>
            <a:endParaRPr lang="fr-FR" sz="1400" dirty="0">
              <a:latin typeface="Book Antiqua" panose="0204060205030503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63341" y="1519812"/>
            <a:ext cx="27465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Book Antiqua" panose="02040602050305030304" pitchFamily="18" charset="0"/>
              </a:rPr>
              <a:t>P</a:t>
            </a:r>
            <a:r>
              <a:rPr lang="fr-FR" sz="1400" dirty="0" smtClean="0">
                <a:latin typeface="Book Antiqua" panose="02040602050305030304" pitchFamily="18" charset="0"/>
              </a:rPr>
              <a:t>atient:</a:t>
            </a:r>
          </a:p>
          <a:p>
            <a:pPr algn="ctr"/>
            <a:r>
              <a:rPr lang="fr-FR" sz="1400" dirty="0" err="1">
                <a:latin typeface="Book Antiqua" panose="02040602050305030304" pitchFamily="18" charset="0"/>
              </a:rPr>
              <a:t>Symptoms</a:t>
            </a:r>
            <a:r>
              <a:rPr lang="fr-FR" sz="1400" dirty="0">
                <a:latin typeface="Book Antiqua" panose="02040602050305030304" pitchFamily="18" charset="0"/>
              </a:rPr>
              <a:t> </a:t>
            </a:r>
            <a:r>
              <a:rPr lang="fr-FR" sz="1400" dirty="0" err="1">
                <a:latin typeface="Book Antiqua" panose="02040602050305030304" pitchFamily="18" charset="0"/>
              </a:rPr>
              <a:t>related</a:t>
            </a:r>
            <a:r>
              <a:rPr lang="fr-FR" sz="1400" dirty="0">
                <a:latin typeface="Book Antiqua" panose="02040602050305030304" pitchFamily="18" charset="0"/>
              </a:rPr>
              <a:t> to cancer, </a:t>
            </a:r>
            <a:r>
              <a:rPr lang="fr-FR" sz="1400" dirty="0" smtClean="0">
                <a:latin typeface="Book Antiqua" panose="02040602050305030304" pitchFamily="18" charset="0"/>
              </a:rPr>
              <a:t>ECOG PS , </a:t>
            </a:r>
            <a:r>
              <a:rPr lang="fr-FR" sz="1400" dirty="0" err="1" smtClean="0">
                <a:latin typeface="Book Antiqua" panose="02040602050305030304" pitchFamily="18" charset="0"/>
              </a:rPr>
              <a:t>Karnofsky</a:t>
            </a:r>
            <a:r>
              <a:rPr lang="fr-FR" sz="1400" dirty="0" smtClean="0">
                <a:latin typeface="Book Antiqua" panose="02040602050305030304" pitchFamily="18" charset="0"/>
              </a:rPr>
              <a:t>,</a:t>
            </a:r>
          </a:p>
          <a:p>
            <a:pPr algn="ctr"/>
            <a:r>
              <a:rPr lang="fr-FR" sz="1400" dirty="0" err="1">
                <a:latin typeface="Book Antiqua" panose="02040602050305030304" pitchFamily="18" charset="0"/>
              </a:rPr>
              <a:t>comorbidities</a:t>
            </a:r>
            <a:endParaRPr lang="fr-FR" sz="1400" dirty="0">
              <a:latin typeface="Book Antiqua" panose="02040602050305030304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76625" y="3900804"/>
            <a:ext cx="226281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err="1" smtClean="0">
                <a:latin typeface="Book Antiqua" panose="02040602050305030304" pitchFamily="18" charset="0"/>
              </a:rPr>
              <a:t>Liver</a:t>
            </a:r>
            <a:r>
              <a:rPr lang="fr-FR" sz="1400" dirty="0" smtClean="0">
                <a:latin typeface="Book Antiqua" panose="02040602050305030304" pitchFamily="18" charset="0"/>
              </a:rPr>
              <a:t> </a:t>
            </a:r>
            <a:r>
              <a:rPr lang="fr-FR" sz="1400" dirty="0" err="1" smtClean="0">
                <a:latin typeface="Book Antiqua" panose="02040602050305030304" pitchFamily="18" charset="0"/>
              </a:rPr>
              <a:t>function</a:t>
            </a:r>
            <a:r>
              <a:rPr lang="fr-FR" sz="1400" dirty="0" smtClean="0">
                <a:latin typeface="Book Antiqua" panose="02040602050305030304" pitchFamily="18" charset="0"/>
              </a:rPr>
              <a:t>:</a:t>
            </a:r>
          </a:p>
          <a:p>
            <a:pPr algn="ctr"/>
            <a:r>
              <a:rPr lang="fr-FR" sz="1400" dirty="0" err="1" smtClean="0">
                <a:latin typeface="Book Antiqua" panose="02040602050305030304" pitchFamily="18" charset="0"/>
              </a:rPr>
              <a:t>Bilirubin</a:t>
            </a:r>
            <a:r>
              <a:rPr lang="fr-FR" sz="1400" dirty="0" smtClean="0">
                <a:latin typeface="Book Antiqua" panose="02040602050305030304" pitchFamily="18" charset="0"/>
              </a:rPr>
              <a:t>,</a:t>
            </a:r>
          </a:p>
          <a:p>
            <a:pPr algn="ctr"/>
            <a:r>
              <a:rPr lang="fr-FR" sz="1400" dirty="0" smtClean="0">
                <a:latin typeface="Book Antiqua" panose="02040602050305030304" pitchFamily="18" charset="0"/>
              </a:rPr>
              <a:t>Child – </a:t>
            </a:r>
            <a:r>
              <a:rPr lang="fr-FR" sz="1400" dirty="0" err="1" smtClean="0">
                <a:latin typeface="Book Antiqua" panose="02040602050305030304" pitchFamily="18" charset="0"/>
              </a:rPr>
              <a:t>Pugh</a:t>
            </a:r>
            <a:r>
              <a:rPr lang="fr-FR" sz="1400" dirty="0" smtClean="0">
                <a:latin typeface="Book Antiqua" panose="02040602050305030304" pitchFamily="18" charset="0"/>
              </a:rPr>
              <a:t> score,</a:t>
            </a:r>
          </a:p>
          <a:p>
            <a:pPr algn="ctr"/>
            <a:r>
              <a:rPr lang="fr-FR" sz="1400" dirty="0" smtClean="0">
                <a:latin typeface="Book Antiqua" panose="02040602050305030304" pitchFamily="18" charset="0"/>
              </a:rPr>
              <a:t>Ascites</a:t>
            </a:r>
            <a:r>
              <a:rPr lang="fr-FR" sz="1400" dirty="0">
                <a:latin typeface="Book Antiqua" panose="02040602050305030304" pitchFamily="18" charset="0"/>
              </a:rPr>
              <a:t>,</a:t>
            </a:r>
            <a:endParaRPr lang="fr-FR" sz="1400" dirty="0" smtClean="0">
              <a:latin typeface="Book Antiqua" panose="02040602050305030304" pitchFamily="18" charset="0"/>
            </a:endParaRPr>
          </a:p>
          <a:p>
            <a:pPr algn="ctr"/>
            <a:r>
              <a:rPr lang="fr-FR" sz="1400" dirty="0" err="1">
                <a:latin typeface="Book Antiqua" panose="02040602050305030304" pitchFamily="18" charset="0"/>
              </a:rPr>
              <a:t>Indocyanine</a:t>
            </a:r>
            <a:r>
              <a:rPr lang="fr-FR" sz="1400" dirty="0">
                <a:latin typeface="Book Antiqua" panose="02040602050305030304" pitchFamily="18" charset="0"/>
              </a:rPr>
              <a:t> green clearance test ,</a:t>
            </a:r>
            <a:endParaRPr lang="fr-FR" sz="1400" dirty="0" smtClean="0">
              <a:latin typeface="Book Antiqua" panose="02040602050305030304" pitchFamily="18" charset="0"/>
            </a:endParaRPr>
          </a:p>
          <a:p>
            <a:pPr algn="ctr"/>
            <a:r>
              <a:rPr lang="fr-FR" sz="1400" dirty="0">
                <a:latin typeface="Book Antiqua" panose="02040602050305030304" pitchFamily="18" charset="0"/>
              </a:rPr>
              <a:t> Portal pressure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2870" y="11430"/>
            <a:ext cx="8846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Figure 1: </a:t>
            </a:r>
            <a:r>
              <a:rPr lang="en-US" sz="1400" dirty="0">
                <a:latin typeface="Book Antiqua" panose="02040602050305030304" pitchFamily="18" charset="0"/>
                <a:cs typeface="Times New Roman" panose="02020603050405020304" pitchFamily="18" charset="0"/>
              </a:rPr>
              <a:t>Parameters </a:t>
            </a:r>
            <a:r>
              <a:rPr lang="en-US" sz="1400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shared </a:t>
            </a:r>
            <a:r>
              <a:rPr lang="en-US" sz="1400" dirty="0">
                <a:latin typeface="Book Antiqua" panose="02040602050305030304" pitchFamily="18" charset="0"/>
                <a:cs typeface="Times New Roman" panose="02020603050405020304" pitchFamily="18" charset="0"/>
              </a:rPr>
              <a:t>by </a:t>
            </a:r>
            <a:r>
              <a:rPr lang="en-US" sz="1400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HCC’ classifications </a:t>
            </a:r>
            <a:r>
              <a:rPr lang="en-US" sz="1400" dirty="0">
                <a:latin typeface="Book Antiqua" panose="02040602050305030304" pitchFamily="18" charset="0"/>
                <a:cs typeface="Times New Roman" panose="02020603050405020304" pitchFamily="18" charset="0"/>
              </a:rPr>
              <a:t>and </a:t>
            </a:r>
            <a:r>
              <a:rPr lang="en-US" sz="1400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scores</a:t>
            </a:r>
            <a:endParaRPr lang="en-US" sz="1400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9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oneTexte 2"/>
          <p:cNvSpPr txBox="1">
            <a:spLocks noChangeArrowheads="1"/>
          </p:cNvSpPr>
          <p:nvPr/>
        </p:nvSpPr>
        <p:spPr bwMode="auto">
          <a:xfrm>
            <a:off x="3482769" y="332656"/>
            <a:ext cx="2173992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  Hepatocellular carcinoma    </a:t>
            </a:r>
            <a:endParaRPr lang="en-US" altLang="fr-FR" sz="12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2051" name="ZoneTexte 4"/>
          <p:cNvSpPr txBox="1">
            <a:spLocks noChangeArrowheads="1"/>
          </p:cNvSpPr>
          <p:nvPr/>
        </p:nvSpPr>
        <p:spPr bwMode="auto">
          <a:xfrm>
            <a:off x="272850" y="1215306"/>
            <a:ext cx="1540807" cy="6463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Very early stage (0)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Single &lt; 2cm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Child Pugh A , PS 0</a:t>
            </a:r>
          </a:p>
        </p:txBody>
      </p:sp>
      <p:sp>
        <p:nvSpPr>
          <p:cNvPr id="2052" name="ZoneTexte 5"/>
          <p:cNvSpPr txBox="1">
            <a:spLocks noChangeArrowheads="1"/>
          </p:cNvSpPr>
          <p:nvPr/>
        </p:nvSpPr>
        <p:spPr bwMode="auto">
          <a:xfrm>
            <a:off x="1922706" y="1215306"/>
            <a:ext cx="1936749" cy="6463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Early stage (A)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Single or 3 nodules &lt; 3cm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Child Pugh A , PS 0</a:t>
            </a:r>
          </a:p>
        </p:txBody>
      </p:sp>
      <p:sp>
        <p:nvSpPr>
          <p:cNvPr id="2053" name="ZoneTexte 6"/>
          <p:cNvSpPr txBox="1">
            <a:spLocks noChangeArrowheads="1"/>
          </p:cNvSpPr>
          <p:nvPr/>
        </p:nvSpPr>
        <p:spPr bwMode="auto">
          <a:xfrm>
            <a:off x="4097908" y="1215306"/>
            <a:ext cx="1698055" cy="6463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Intermediate stage (B)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M</a:t>
            </a:r>
            <a:r>
              <a:rPr lang="en-US" altLang="fr-FR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ultinodular </a:t>
            </a:r>
            <a:endParaRPr lang="en-US" altLang="fr-FR" sz="12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Child-Pugh A-B, </a:t>
            </a:r>
            <a:r>
              <a:rPr lang="en-US" altLang="fr-FR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 PS </a:t>
            </a: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0</a:t>
            </a:r>
          </a:p>
        </p:txBody>
      </p:sp>
      <p:sp>
        <p:nvSpPr>
          <p:cNvPr id="2054" name="ZoneTexte 7"/>
          <p:cNvSpPr txBox="1">
            <a:spLocks noChangeArrowheads="1"/>
          </p:cNvSpPr>
          <p:nvPr/>
        </p:nvSpPr>
        <p:spPr bwMode="auto">
          <a:xfrm>
            <a:off x="5940425" y="1215306"/>
            <a:ext cx="1439863" cy="138499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Advanced  stage (C)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Portal invasion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Extrahepatic spread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Child-Pugh A-B,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PS 1-2</a:t>
            </a:r>
          </a:p>
        </p:txBody>
      </p:sp>
      <p:sp>
        <p:nvSpPr>
          <p:cNvPr id="2055" name="ZoneTexte 8"/>
          <p:cNvSpPr txBox="1">
            <a:spLocks noChangeArrowheads="1"/>
          </p:cNvSpPr>
          <p:nvPr/>
        </p:nvSpPr>
        <p:spPr bwMode="auto">
          <a:xfrm>
            <a:off x="7578724" y="1215306"/>
            <a:ext cx="1405255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 </a:t>
            </a: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Terminal </a:t>
            </a:r>
            <a:r>
              <a:rPr lang="en-US" altLang="fr-FR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stage </a:t>
            </a: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(D)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Child-Pugh C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PS 3-4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900113" y="927968"/>
            <a:ext cx="734377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900113" y="927968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>
            <a:off x="2987675" y="927968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>
            <a:off x="5003800" y="927968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>
            <a:off x="6659563" y="927968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>
            <a:off x="8243888" y="927968"/>
            <a:ext cx="0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2" name="ZoneTexte 54"/>
          <p:cNvSpPr txBox="1">
            <a:spLocks noChangeArrowheads="1"/>
          </p:cNvSpPr>
          <p:nvPr/>
        </p:nvSpPr>
        <p:spPr bwMode="auto">
          <a:xfrm>
            <a:off x="107950" y="2367831"/>
            <a:ext cx="1584325" cy="6463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Potential candidate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for Liver transplantation</a:t>
            </a:r>
          </a:p>
        </p:txBody>
      </p:sp>
      <p:cxnSp>
        <p:nvCxnSpPr>
          <p:cNvPr id="59" name="Connecteur droit avec flèche 58"/>
          <p:cNvCxnSpPr/>
          <p:nvPr/>
        </p:nvCxnSpPr>
        <p:spPr>
          <a:xfrm>
            <a:off x="900113" y="1864593"/>
            <a:ext cx="0" cy="503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4" name="ZoneTexte 60"/>
          <p:cNvSpPr txBox="1">
            <a:spLocks noChangeArrowheads="1"/>
          </p:cNvSpPr>
          <p:nvPr/>
        </p:nvSpPr>
        <p:spPr bwMode="auto">
          <a:xfrm>
            <a:off x="250825" y="3736256"/>
            <a:ext cx="447558" cy="2769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non</a:t>
            </a:r>
            <a:endParaRPr lang="fr-FR" altLang="fr-FR" sz="12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2065" name="ZoneTexte 61"/>
          <p:cNvSpPr txBox="1">
            <a:spLocks noChangeArrowheads="1"/>
          </p:cNvSpPr>
          <p:nvPr/>
        </p:nvSpPr>
        <p:spPr bwMode="auto">
          <a:xfrm>
            <a:off x="1138238" y="3736256"/>
            <a:ext cx="405880" cy="2769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oui</a:t>
            </a:r>
            <a:endParaRPr lang="fr-FR" altLang="fr-FR" sz="12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2066" name="ZoneTexte 62"/>
          <p:cNvSpPr txBox="1">
            <a:spLocks noChangeArrowheads="1"/>
          </p:cNvSpPr>
          <p:nvPr/>
        </p:nvSpPr>
        <p:spPr bwMode="auto">
          <a:xfrm>
            <a:off x="302260" y="5607918"/>
            <a:ext cx="779381" cy="2769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Ablation</a:t>
            </a:r>
            <a:endParaRPr lang="fr-FR" altLang="fr-FR" sz="12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65" name="Connecteur droit avec flèche 64"/>
          <p:cNvCxnSpPr/>
          <p:nvPr/>
        </p:nvCxnSpPr>
        <p:spPr>
          <a:xfrm>
            <a:off x="468313" y="3015531"/>
            <a:ext cx="0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>
            <a:off x="1331913" y="3015531"/>
            <a:ext cx="0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>
            <a:off x="468313" y="4023593"/>
            <a:ext cx="0" cy="1584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70" name="ZoneTexte 70"/>
          <p:cNvSpPr txBox="1">
            <a:spLocks noChangeArrowheads="1"/>
          </p:cNvSpPr>
          <p:nvPr/>
        </p:nvSpPr>
        <p:spPr bwMode="auto">
          <a:xfrm>
            <a:off x="302260" y="6062578"/>
            <a:ext cx="42580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Curative </a:t>
            </a:r>
            <a:r>
              <a:rPr lang="en-US" altLang="fr-FR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treatments (30-40%)</a:t>
            </a:r>
            <a:endParaRPr lang="en-US" altLang="fr-FR" sz="12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2071" name="ZoneTexte 71"/>
          <p:cNvSpPr txBox="1">
            <a:spLocks noChangeArrowheads="1"/>
          </p:cNvSpPr>
          <p:nvPr/>
        </p:nvSpPr>
        <p:spPr bwMode="auto">
          <a:xfrm>
            <a:off x="1996812" y="2656756"/>
            <a:ext cx="679994" cy="2769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Single  </a:t>
            </a:r>
            <a:endParaRPr lang="fr-FR" altLang="fr-FR" sz="12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2072" name="ZoneTexte 72"/>
          <p:cNvSpPr txBox="1">
            <a:spLocks noChangeArrowheads="1"/>
          </p:cNvSpPr>
          <p:nvPr/>
        </p:nvSpPr>
        <p:spPr bwMode="auto">
          <a:xfrm>
            <a:off x="3000058" y="2656756"/>
            <a:ext cx="1604927" cy="2769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Three</a:t>
            </a:r>
            <a:r>
              <a:rPr lang="fr-FR" altLang="fr-FR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 </a:t>
            </a:r>
            <a:r>
              <a:rPr lang="fr-FR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nodules ≤ 3cm</a:t>
            </a:r>
          </a:p>
        </p:txBody>
      </p:sp>
      <p:sp>
        <p:nvSpPr>
          <p:cNvPr id="2073" name="ZoneTexte 73"/>
          <p:cNvSpPr txBox="1">
            <a:spLocks noChangeArrowheads="1"/>
          </p:cNvSpPr>
          <p:nvPr/>
        </p:nvSpPr>
        <p:spPr bwMode="auto">
          <a:xfrm>
            <a:off x="2195513" y="3591793"/>
            <a:ext cx="1223962" cy="4616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Portal pressure bilirubin</a:t>
            </a:r>
          </a:p>
        </p:txBody>
      </p:sp>
      <p:sp>
        <p:nvSpPr>
          <p:cNvPr id="2074" name="ZoneTexte 74"/>
          <p:cNvSpPr txBox="1">
            <a:spLocks noChangeArrowheads="1"/>
          </p:cNvSpPr>
          <p:nvPr/>
        </p:nvSpPr>
        <p:spPr bwMode="auto">
          <a:xfrm>
            <a:off x="1619250" y="4456981"/>
            <a:ext cx="715260" cy="2769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Normal</a:t>
            </a:r>
            <a:endParaRPr lang="en-US" altLang="fr-FR" sz="12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2075" name="ZoneTexte 75"/>
          <p:cNvSpPr txBox="1">
            <a:spLocks noChangeArrowheads="1"/>
          </p:cNvSpPr>
          <p:nvPr/>
        </p:nvSpPr>
        <p:spPr bwMode="auto">
          <a:xfrm>
            <a:off x="2484438" y="4456981"/>
            <a:ext cx="840295" cy="2769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Increased</a:t>
            </a:r>
          </a:p>
        </p:txBody>
      </p:sp>
      <p:sp>
        <p:nvSpPr>
          <p:cNvPr id="2076" name="ZoneTexte 76"/>
          <p:cNvSpPr txBox="1">
            <a:spLocks noChangeArrowheads="1"/>
          </p:cNvSpPr>
          <p:nvPr/>
        </p:nvSpPr>
        <p:spPr bwMode="auto">
          <a:xfrm>
            <a:off x="3544888" y="4456981"/>
            <a:ext cx="1461236" cy="2769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Associated </a:t>
            </a:r>
            <a:r>
              <a:rPr lang="en-US" altLang="fr-FR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disease</a:t>
            </a:r>
            <a:endParaRPr lang="en-US" altLang="fr-FR" sz="12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2077" name="ZoneTexte 77"/>
          <p:cNvSpPr txBox="1">
            <a:spLocks noChangeArrowheads="1"/>
          </p:cNvSpPr>
          <p:nvPr/>
        </p:nvSpPr>
        <p:spPr bwMode="auto">
          <a:xfrm>
            <a:off x="1692275" y="5619031"/>
            <a:ext cx="837089" cy="2769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Resection</a:t>
            </a:r>
            <a:endParaRPr lang="en-US" altLang="fr-FR" sz="12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2078" name="ZoneTexte 78"/>
          <p:cNvSpPr txBox="1">
            <a:spLocks noChangeArrowheads="1"/>
          </p:cNvSpPr>
          <p:nvPr/>
        </p:nvSpPr>
        <p:spPr bwMode="auto">
          <a:xfrm>
            <a:off x="2627313" y="5619348"/>
            <a:ext cx="1271502" cy="2769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T</a:t>
            </a:r>
            <a:r>
              <a:rPr lang="en-US" altLang="fr-FR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ransplantation</a:t>
            </a:r>
            <a:endParaRPr lang="en-US" altLang="fr-FR" sz="12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2079" name="ZoneTexte 79"/>
          <p:cNvSpPr txBox="1">
            <a:spLocks noChangeArrowheads="1"/>
          </p:cNvSpPr>
          <p:nvPr/>
        </p:nvSpPr>
        <p:spPr bwMode="auto">
          <a:xfrm>
            <a:off x="4221798" y="5607918"/>
            <a:ext cx="779381" cy="2769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Ablation</a:t>
            </a:r>
          </a:p>
        </p:txBody>
      </p:sp>
      <p:sp>
        <p:nvSpPr>
          <p:cNvPr id="2080" name="ZoneTexte 80"/>
          <p:cNvSpPr txBox="1">
            <a:spLocks noChangeArrowheads="1"/>
          </p:cNvSpPr>
          <p:nvPr/>
        </p:nvSpPr>
        <p:spPr bwMode="auto">
          <a:xfrm>
            <a:off x="3419475" y="5031656"/>
            <a:ext cx="396262" cy="2769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No</a:t>
            </a:r>
          </a:p>
        </p:txBody>
      </p:sp>
      <p:sp>
        <p:nvSpPr>
          <p:cNvPr id="2081" name="ZoneTexte 81"/>
          <p:cNvSpPr txBox="1">
            <a:spLocks noChangeArrowheads="1"/>
          </p:cNvSpPr>
          <p:nvPr/>
        </p:nvSpPr>
        <p:spPr bwMode="auto">
          <a:xfrm>
            <a:off x="4149090" y="5031656"/>
            <a:ext cx="426720" cy="2769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Yes</a:t>
            </a:r>
          </a:p>
        </p:txBody>
      </p:sp>
      <p:sp>
        <p:nvSpPr>
          <p:cNvPr id="2082" name="ZoneTexte 82"/>
          <p:cNvSpPr txBox="1">
            <a:spLocks noChangeArrowheads="1"/>
          </p:cNvSpPr>
          <p:nvPr/>
        </p:nvSpPr>
        <p:spPr bwMode="auto">
          <a:xfrm>
            <a:off x="5423000" y="5630143"/>
            <a:ext cx="603050" cy="2769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TACE</a:t>
            </a:r>
          </a:p>
        </p:txBody>
      </p:sp>
      <p:sp>
        <p:nvSpPr>
          <p:cNvPr id="2083" name="ZoneTexte 83"/>
          <p:cNvSpPr txBox="1">
            <a:spLocks noChangeArrowheads="1"/>
          </p:cNvSpPr>
          <p:nvPr/>
        </p:nvSpPr>
        <p:spPr bwMode="auto">
          <a:xfrm>
            <a:off x="6804025" y="5607918"/>
            <a:ext cx="830677" cy="2769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20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Sorafenib</a:t>
            </a:r>
          </a:p>
        </p:txBody>
      </p:sp>
      <p:sp>
        <p:nvSpPr>
          <p:cNvPr id="2084" name="ZoneTexte 84"/>
          <p:cNvSpPr txBox="1">
            <a:spLocks noChangeArrowheads="1"/>
          </p:cNvSpPr>
          <p:nvPr/>
        </p:nvSpPr>
        <p:spPr bwMode="auto">
          <a:xfrm>
            <a:off x="7712033" y="5624746"/>
            <a:ext cx="1271945" cy="4616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Best Supportive</a:t>
            </a:r>
            <a:endParaRPr lang="en-US" altLang="fr-FR" sz="12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care</a:t>
            </a:r>
          </a:p>
        </p:txBody>
      </p:sp>
      <p:cxnSp>
        <p:nvCxnSpPr>
          <p:cNvPr id="86" name="Connecteur droit avec flèche 85"/>
          <p:cNvCxnSpPr/>
          <p:nvPr/>
        </p:nvCxnSpPr>
        <p:spPr>
          <a:xfrm>
            <a:off x="1979613" y="4733206"/>
            <a:ext cx="0" cy="874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Connecteur droit avec flèche 93"/>
          <p:cNvCxnSpPr>
            <a:endCxn id="2082" idx="0"/>
          </p:cNvCxnSpPr>
          <p:nvPr/>
        </p:nvCxnSpPr>
        <p:spPr>
          <a:xfrm>
            <a:off x="5714726" y="1864593"/>
            <a:ext cx="9799" cy="3765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Connecteur droit avec flèche 96"/>
          <p:cNvCxnSpPr/>
          <p:nvPr/>
        </p:nvCxnSpPr>
        <p:spPr>
          <a:xfrm>
            <a:off x="7092950" y="2600301"/>
            <a:ext cx="0" cy="30076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Connecteur droit avec flèche 99"/>
          <p:cNvCxnSpPr>
            <a:stCxn id="2055" idx="2"/>
          </p:cNvCxnSpPr>
          <p:nvPr/>
        </p:nvCxnSpPr>
        <p:spPr>
          <a:xfrm>
            <a:off x="8281352" y="2046303"/>
            <a:ext cx="35562" cy="35784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>
            <a:stCxn id="2073" idx="2"/>
          </p:cNvCxnSpPr>
          <p:nvPr/>
        </p:nvCxnSpPr>
        <p:spPr>
          <a:xfrm>
            <a:off x="2807494" y="4053458"/>
            <a:ext cx="794" cy="403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Connecteur droit avec flèche 105"/>
          <p:cNvCxnSpPr/>
          <p:nvPr/>
        </p:nvCxnSpPr>
        <p:spPr>
          <a:xfrm>
            <a:off x="2195513" y="4012481"/>
            <a:ext cx="0" cy="444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Connecteur en angle 108"/>
          <p:cNvCxnSpPr>
            <a:stCxn id="2065" idx="3"/>
            <a:endCxn id="2071" idx="1"/>
          </p:cNvCxnSpPr>
          <p:nvPr/>
        </p:nvCxnSpPr>
        <p:spPr>
          <a:xfrm flipV="1">
            <a:off x="1544118" y="2795256"/>
            <a:ext cx="452694" cy="10795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Connecteur droit avec flèche 109"/>
          <p:cNvCxnSpPr>
            <a:endCxn id="2071" idx="0"/>
          </p:cNvCxnSpPr>
          <p:nvPr/>
        </p:nvCxnSpPr>
        <p:spPr>
          <a:xfrm>
            <a:off x="2320784" y="1864593"/>
            <a:ext cx="16025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Connecteur droit avec flèche 111"/>
          <p:cNvCxnSpPr/>
          <p:nvPr/>
        </p:nvCxnSpPr>
        <p:spPr>
          <a:xfrm>
            <a:off x="3708400" y="1864593"/>
            <a:ext cx="0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Connecteur droit avec flèche 115"/>
          <p:cNvCxnSpPr/>
          <p:nvPr/>
        </p:nvCxnSpPr>
        <p:spPr>
          <a:xfrm>
            <a:off x="2411413" y="2944093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00" name="ZoneTexte 117"/>
          <p:cNvSpPr txBox="1">
            <a:spLocks noChangeArrowheads="1"/>
          </p:cNvSpPr>
          <p:nvPr/>
        </p:nvSpPr>
        <p:spPr bwMode="auto">
          <a:xfrm>
            <a:off x="4834890" y="6051148"/>
            <a:ext cx="27438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Palliative </a:t>
            </a:r>
            <a:r>
              <a:rPr lang="en-US" altLang="fr-FR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treatments (20% - </a:t>
            </a:r>
            <a:r>
              <a:rPr lang="en-US" altLang="fr-FR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4</a:t>
            </a:r>
            <a:r>
              <a:rPr lang="en-US" altLang="fr-FR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0%)</a:t>
            </a:r>
            <a:endParaRPr lang="en-US" altLang="fr-FR" sz="12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6" name="Connecteur droit 5"/>
          <p:cNvCxnSpPr>
            <a:stCxn id="2050" idx="2"/>
          </p:cNvCxnSpPr>
          <p:nvPr/>
        </p:nvCxnSpPr>
        <p:spPr>
          <a:xfrm>
            <a:off x="4569765" y="609655"/>
            <a:ext cx="2235" cy="31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avec flèche 2"/>
          <p:cNvCxnSpPr/>
          <p:nvPr/>
        </p:nvCxnSpPr>
        <p:spPr>
          <a:xfrm>
            <a:off x="3712718" y="2927325"/>
            <a:ext cx="24970" cy="1512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2080" idx="2"/>
          </p:cNvCxnSpPr>
          <p:nvPr/>
        </p:nvCxnSpPr>
        <p:spPr>
          <a:xfrm flipH="1">
            <a:off x="3602378" y="5308655"/>
            <a:ext cx="15228" cy="3103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>
            <a:off x="4388548" y="5308655"/>
            <a:ext cx="0" cy="3103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2866447" y="4733980"/>
            <a:ext cx="0" cy="874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302260" y="6392758"/>
            <a:ext cx="42580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OS &gt;60 </a:t>
            </a:r>
            <a:r>
              <a:rPr lang="fr-FR" sz="1200" dirty="0" err="1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months</a:t>
            </a:r>
            <a:endParaRPr lang="fr-FR" sz="12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006123" y="6400760"/>
            <a:ext cx="14368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OS &gt;20 </a:t>
            </a:r>
            <a:r>
              <a:rPr lang="fr-FR" sz="1200" dirty="0" err="1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months</a:t>
            </a:r>
            <a:endParaRPr lang="fr-FR" sz="12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6442927" y="6400760"/>
            <a:ext cx="1352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OS &gt;11 </a:t>
            </a:r>
            <a:r>
              <a:rPr lang="fr-FR" sz="1200" dirty="0" err="1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months</a:t>
            </a:r>
            <a:endParaRPr lang="fr-FR" sz="12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7795260" y="6389330"/>
            <a:ext cx="12059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OS &lt;3 </a:t>
            </a:r>
            <a:r>
              <a:rPr lang="fr-FR" sz="1200" dirty="0" err="1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months</a:t>
            </a:r>
            <a:endParaRPr lang="fr-FR" sz="12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-1" y="25772"/>
            <a:ext cx="3419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Figure </a:t>
            </a:r>
            <a:r>
              <a:rPr lang="fr-FR" sz="14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2: BCLC system</a:t>
            </a:r>
            <a:endParaRPr lang="fr-FR" sz="14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12033" y="6046743"/>
            <a:ext cx="12891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(10%) </a:t>
            </a:r>
            <a:endParaRPr lang="en-US" sz="12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82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1"/>
          <p:cNvSpPr txBox="1">
            <a:spLocks noChangeArrowheads="1"/>
          </p:cNvSpPr>
          <p:nvPr/>
        </p:nvSpPr>
        <p:spPr bwMode="auto">
          <a:xfrm>
            <a:off x="3740150" y="370374"/>
            <a:ext cx="587020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 smtClean="0">
                <a:latin typeface="Book Antiqua" panose="02040602050305030304" pitchFamily="18" charset="0"/>
              </a:rPr>
              <a:t>HCC</a:t>
            </a:r>
            <a:endParaRPr lang="en-US" altLang="fr-FR" sz="1400" dirty="0">
              <a:latin typeface="Book Antiqua" panose="02040602050305030304" pitchFamily="18" charset="0"/>
            </a:endParaRPr>
          </a:p>
        </p:txBody>
      </p:sp>
      <p:sp>
        <p:nvSpPr>
          <p:cNvPr id="7171" name="ZoneTexte 2"/>
          <p:cNvSpPr txBox="1">
            <a:spLocks noChangeArrowheads="1"/>
          </p:cNvSpPr>
          <p:nvPr/>
        </p:nvSpPr>
        <p:spPr bwMode="auto">
          <a:xfrm>
            <a:off x="1206674" y="1368912"/>
            <a:ext cx="20649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Confined to the liver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Main portal vein </a:t>
            </a:r>
            <a:r>
              <a:rPr lang="en-US" altLang="fr-FR" sz="1400" dirty="0" smtClean="0">
                <a:latin typeface="Book Antiqua" panose="02040602050305030304" pitchFamily="18" charset="0"/>
              </a:rPr>
              <a:t>patent</a:t>
            </a:r>
            <a:endParaRPr lang="en-US" altLang="fr-FR" sz="1400" dirty="0">
              <a:latin typeface="Book Antiqua" panose="02040602050305030304" pitchFamily="18" charset="0"/>
            </a:endParaRPr>
          </a:p>
        </p:txBody>
      </p:sp>
      <p:sp>
        <p:nvSpPr>
          <p:cNvPr id="7172" name="ZoneTexte 3"/>
          <p:cNvSpPr txBox="1">
            <a:spLocks noChangeArrowheads="1"/>
          </p:cNvSpPr>
          <p:nvPr/>
        </p:nvSpPr>
        <p:spPr bwMode="auto">
          <a:xfrm>
            <a:off x="5181051" y="1378437"/>
            <a:ext cx="28729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Extrahepatic metastasis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Main portal vein tumor thrombus</a:t>
            </a:r>
          </a:p>
        </p:txBody>
      </p:sp>
      <p:sp>
        <p:nvSpPr>
          <p:cNvPr id="7173" name="ZoneTexte 4"/>
          <p:cNvSpPr txBox="1">
            <a:spLocks noChangeArrowheads="1"/>
          </p:cNvSpPr>
          <p:nvPr/>
        </p:nvSpPr>
        <p:spPr bwMode="auto">
          <a:xfrm>
            <a:off x="1728453" y="2315062"/>
            <a:ext cx="10214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 err="1">
                <a:latin typeface="Book Antiqua" panose="02040602050305030304" pitchFamily="18" charset="0"/>
              </a:rPr>
              <a:t>Resectable</a:t>
            </a:r>
            <a:endParaRPr lang="en-US" altLang="fr-FR" sz="1400" dirty="0">
              <a:latin typeface="Book Antiqua" panose="02040602050305030304" pitchFamily="18" charset="0"/>
            </a:endParaRPr>
          </a:p>
        </p:txBody>
      </p:sp>
      <p:sp>
        <p:nvSpPr>
          <p:cNvPr id="7174" name="ZoneTexte 5"/>
          <p:cNvSpPr txBox="1">
            <a:spLocks noChangeArrowheads="1"/>
          </p:cNvSpPr>
          <p:nvPr/>
        </p:nvSpPr>
        <p:spPr bwMode="auto">
          <a:xfrm>
            <a:off x="900113" y="3321537"/>
            <a:ext cx="4459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 smtClean="0">
                <a:latin typeface="Book Antiqua" panose="02040602050305030304" pitchFamily="18" charset="0"/>
              </a:rPr>
              <a:t>yes</a:t>
            </a:r>
            <a:endParaRPr lang="en-US" altLang="fr-FR" sz="1400" dirty="0">
              <a:latin typeface="Book Antiqua" panose="02040602050305030304" pitchFamily="18" charset="0"/>
            </a:endParaRPr>
          </a:p>
        </p:txBody>
      </p:sp>
      <p:sp>
        <p:nvSpPr>
          <p:cNvPr id="7175" name="ZoneTexte 6"/>
          <p:cNvSpPr txBox="1">
            <a:spLocks noChangeArrowheads="1"/>
          </p:cNvSpPr>
          <p:nvPr/>
        </p:nvSpPr>
        <p:spPr bwMode="auto">
          <a:xfrm>
            <a:off x="2724150" y="3321537"/>
            <a:ext cx="38664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 smtClean="0">
                <a:latin typeface="Book Antiqua" panose="02040602050305030304" pitchFamily="18" charset="0"/>
              </a:rPr>
              <a:t>no</a:t>
            </a:r>
            <a:endParaRPr lang="fr-FR" altLang="fr-FR" sz="1400" dirty="0">
              <a:latin typeface="Book Antiqua" panose="02040602050305030304" pitchFamily="18" charset="0"/>
            </a:endParaRPr>
          </a:p>
        </p:txBody>
      </p:sp>
      <p:sp>
        <p:nvSpPr>
          <p:cNvPr id="7176" name="ZoneTexte 7"/>
          <p:cNvSpPr txBox="1">
            <a:spLocks noChangeArrowheads="1"/>
          </p:cNvSpPr>
          <p:nvPr/>
        </p:nvSpPr>
        <p:spPr bwMode="auto">
          <a:xfrm>
            <a:off x="4723217" y="2313474"/>
            <a:ext cx="103265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Child A/B</a:t>
            </a:r>
          </a:p>
        </p:txBody>
      </p:sp>
      <p:sp>
        <p:nvSpPr>
          <p:cNvPr id="7177" name="ZoneTexte 8"/>
          <p:cNvSpPr txBox="1">
            <a:spLocks noChangeArrowheads="1"/>
          </p:cNvSpPr>
          <p:nvPr/>
        </p:nvSpPr>
        <p:spPr bwMode="auto">
          <a:xfrm>
            <a:off x="7065895" y="2313474"/>
            <a:ext cx="8018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>
                <a:latin typeface="Book Antiqua" panose="02040602050305030304" pitchFamily="18" charset="0"/>
              </a:rPr>
              <a:t>Child C</a:t>
            </a:r>
          </a:p>
        </p:txBody>
      </p:sp>
      <p:sp>
        <p:nvSpPr>
          <p:cNvPr id="7178" name="ZoneTexte 9"/>
          <p:cNvSpPr txBox="1">
            <a:spLocks noChangeArrowheads="1"/>
          </p:cNvSpPr>
          <p:nvPr/>
        </p:nvSpPr>
        <p:spPr bwMode="auto">
          <a:xfrm>
            <a:off x="4067175" y="3321537"/>
            <a:ext cx="3066865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Sorafenib or systematic therapy trial</a:t>
            </a:r>
          </a:p>
        </p:txBody>
      </p:sp>
      <p:sp>
        <p:nvSpPr>
          <p:cNvPr id="7179" name="ZoneTexte 10"/>
          <p:cNvSpPr txBox="1">
            <a:spLocks noChangeArrowheads="1"/>
          </p:cNvSpPr>
          <p:nvPr/>
        </p:nvSpPr>
        <p:spPr bwMode="auto">
          <a:xfrm>
            <a:off x="42254" y="4186724"/>
            <a:ext cx="1698599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 smtClean="0">
                <a:latin typeface="Book Antiqua" panose="02040602050305030304" pitchFamily="18" charset="0"/>
              </a:rPr>
              <a:t>Resection / RFA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 smtClean="0">
                <a:latin typeface="Book Antiqua" panose="02040602050305030304" pitchFamily="18" charset="0"/>
              </a:rPr>
              <a:t>(for &lt; </a:t>
            </a:r>
            <a:r>
              <a:rPr lang="en-US" altLang="fr-FR" sz="1400" dirty="0">
                <a:latin typeface="Book Antiqua" panose="02040602050305030304" pitchFamily="18" charset="0"/>
              </a:rPr>
              <a:t>3cm </a:t>
            </a:r>
            <a:r>
              <a:rPr lang="en-US" altLang="fr-FR" sz="1400" dirty="0" smtClean="0">
                <a:latin typeface="Book Antiqua" panose="02040602050305030304" pitchFamily="18" charset="0"/>
              </a:rPr>
              <a:t>HCC)</a:t>
            </a:r>
            <a:endParaRPr lang="en-US" altLang="fr-FR" sz="1400" dirty="0">
              <a:latin typeface="Book Antiqua" panose="02040602050305030304" pitchFamily="18" charset="0"/>
            </a:endParaRPr>
          </a:p>
        </p:txBody>
      </p:sp>
      <p:sp>
        <p:nvSpPr>
          <p:cNvPr id="7180" name="ZoneTexte 11"/>
          <p:cNvSpPr txBox="1">
            <a:spLocks noChangeArrowheads="1"/>
          </p:cNvSpPr>
          <p:nvPr/>
        </p:nvSpPr>
        <p:spPr bwMode="auto">
          <a:xfrm>
            <a:off x="1841101" y="4186725"/>
            <a:ext cx="2274570" cy="73866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Solitary tumor ≤ 5 cm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≤ 3 tumors ≤ 3cm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No venous invasion</a:t>
            </a:r>
          </a:p>
        </p:txBody>
      </p:sp>
      <p:sp>
        <p:nvSpPr>
          <p:cNvPr id="7181" name="ZoneTexte 12"/>
          <p:cNvSpPr txBox="1">
            <a:spLocks noChangeArrowheads="1"/>
          </p:cNvSpPr>
          <p:nvPr/>
        </p:nvSpPr>
        <p:spPr bwMode="auto">
          <a:xfrm>
            <a:off x="4767002" y="4207141"/>
            <a:ext cx="3706192" cy="73866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Tumor &gt; 5 cm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&gt; 3 tumors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Invasion of hepatic /portal vein branches</a:t>
            </a:r>
          </a:p>
        </p:txBody>
      </p:sp>
      <p:sp>
        <p:nvSpPr>
          <p:cNvPr id="7182" name="ZoneTexte 13"/>
          <p:cNvSpPr txBox="1">
            <a:spLocks noChangeArrowheads="1"/>
          </p:cNvSpPr>
          <p:nvPr/>
        </p:nvSpPr>
        <p:spPr bwMode="auto">
          <a:xfrm>
            <a:off x="5005792" y="5410687"/>
            <a:ext cx="103265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>
                <a:latin typeface="Book Antiqua" panose="02040602050305030304" pitchFamily="18" charset="0"/>
              </a:rPr>
              <a:t>Child A/B</a:t>
            </a:r>
          </a:p>
        </p:txBody>
      </p:sp>
      <p:sp>
        <p:nvSpPr>
          <p:cNvPr id="7183" name="ZoneTexte 14"/>
          <p:cNvSpPr txBox="1">
            <a:spLocks noChangeArrowheads="1"/>
          </p:cNvSpPr>
          <p:nvPr/>
        </p:nvSpPr>
        <p:spPr bwMode="auto">
          <a:xfrm>
            <a:off x="7253220" y="5410687"/>
            <a:ext cx="8018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>
                <a:latin typeface="Book Antiqua" panose="02040602050305030304" pitchFamily="18" charset="0"/>
              </a:rPr>
              <a:t>Child C</a:t>
            </a:r>
          </a:p>
        </p:txBody>
      </p:sp>
      <p:sp>
        <p:nvSpPr>
          <p:cNvPr id="7184" name="ZoneTexte 15"/>
          <p:cNvSpPr txBox="1">
            <a:spLocks noChangeArrowheads="1"/>
          </p:cNvSpPr>
          <p:nvPr/>
        </p:nvSpPr>
        <p:spPr bwMode="auto">
          <a:xfrm>
            <a:off x="3652770" y="5410687"/>
            <a:ext cx="8018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Child C</a:t>
            </a:r>
          </a:p>
        </p:txBody>
      </p:sp>
      <p:sp>
        <p:nvSpPr>
          <p:cNvPr id="7185" name="ZoneTexte 16"/>
          <p:cNvSpPr txBox="1">
            <a:spLocks noChangeArrowheads="1"/>
          </p:cNvSpPr>
          <p:nvPr/>
        </p:nvSpPr>
        <p:spPr bwMode="auto">
          <a:xfrm>
            <a:off x="2437626" y="5410687"/>
            <a:ext cx="7841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Child B</a:t>
            </a:r>
          </a:p>
        </p:txBody>
      </p:sp>
      <p:sp>
        <p:nvSpPr>
          <p:cNvPr id="7186" name="ZoneTexte 17"/>
          <p:cNvSpPr txBox="1">
            <a:spLocks noChangeArrowheads="1"/>
          </p:cNvSpPr>
          <p:nvPr/>
        </p:nvSpPr>
        <p:spPr bwMode="auto">
          <a:xfrm>
            <a:off x="1258760" y="5410687"/>
            <a:ext cx="8146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>
                <a:latin typeface="Book Antiqua" panose="02040602050305030304" pitchFamily="18" charset="0"/>
              </a:rPr>
              <a:t>Child A</a:t>
            </a:r>
          </a:p>
        </p:txBody>
      </p:sp>
      <p:sp>
        <p:nvSpPr>
          <p:cNvPr id="7187" name="ZoneTexte 18"/>
          <p:cNvSpPr txBox="1">
            <a:spLocks noChangeArrowheads="1"/>
          </p:cNvSpPr>
          <p:nvPr/>
        </p:nvSpPr>
        <p:spPr bwMode="auto">
          <a:xfrm>
            <a:off x="1019849" y="6264762"/>
            <a:ext cx="1305164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Local ablation</a:t>
            </a:r>
          </a:p>
        </p:txBody>
      </p:sp>
      <p:sp>
        <p:nvSpPr>
          <p:cNvPr id="7188" name="ZoneTexte 19"/>
          <p:cNvSpPr txBox="1">
            <a:spLocks noChangeArrowheads="1"/>
          </p:cNvSpPr>
          <p:nvPr/>
        </p:nvSpPr>
        <p:spPr bwMode="auto">
          <a:xfrm>
            <a:off x="3302755" y="6274287"/>
            <a:ext cx="1452641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>
                <a:latin typeface="Book Antiqua" panose="02040602050305030304" pitchFamily="18" charset="0"/>
              </a:rPr>
              <a:t>Transplantation</a:t>
            </a:r>
          </a:p>
        </p:txBody>
      </p:sp>
      <p:sp>
        <p:nvSpPr>
          <p:cNvPr id="7189" name="ZoneTexte 20"/>
          <p:cNvSpPr txBox="1">
            <a:spLocks noChangeArrowheads="1"/>
          </p:cNvSpPr>
          <p:nvPr/>
        </p:nvSpPr>
        <p:spPr bwMode="auto">
          <a:xfrm>
            <a:off x="5208363" y="6274287"/>
            <a:ext cx="670376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 smtClean="0">
                <a:latin typeface="Book Antiqua" panose="02040602050305030304" pitchFamily="18" charset="0"/>
              </a:rPr>
              <a:t>TACE</a:t>
            </a:r>
            <a:endParaRPr lang="en-US" altLang="fr-FR" sz="1400" dirty="0">
              <a:latin typeface="Book Antiqua" panose="02040602050305030304" pitchFamily="18" charset="0"/>
            </a:endParaRPr>
          </a:p>
        </p:txBody>
      </p:sp>
      <p:sp>
        <p:nvSpPr>
          <p:cNvPr id="7190" name="ZoneTexte 21"/>
          <p:cNvSpPr txBox="1">
            <a:spLocks noChangeArrowheads="1"/>
          </p:cNvSpPr>
          <p:nvPr/>
        </p:nvSpPr>
        <p:spPr bwMode="auto">
          <a:xfrm>
            <a:off x="6908809" y="6274287"/>
            <a:ext cx="1443024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Supportive care</a:t>
            </a:r>
          </a:p>
        </p:txBody>
      </p:sp>
      <p:cxnSp>
        <p:nvCxnSpPr>
          <p:cNvPr id="24" name="Connecteur en angle 23"/>
          <p:cNvCxnSpPr>
            <a:stCxn id="7170" idx="2"/>
            <a:endCxn id="7171" idx="0"/>
          </p:cNvCxnSpPr>
          <p:nvPr/>
        </p:nvCxnSpPr>
        <p:spPr>
          <a:xfrm rot="5400000">
            <a:off x="2791035" y="126286"/>
            <a:ext cx="690761" cy="179449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en angle 25"/>
          <p:cNvCxnSpPr>
            <a:stCxn id="7170" idx="2"/>
            <a:endCxn id="7172" idx="0"/>
          </p:cNvCxnSpPr>
          <p:nvPr/>
        </p:nvCxnSpPr>
        <p:spPr>
          <a:xfrm rot="16200000" flipH="1">
            <a:off x="4975438" y="-263627"/>
            <a:ext cx="700286" cy="258384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en angle 27"/>
          <p:cNvCxnSpPr>
            <a:stCxn id="7172" idx="2"/>
            <a:endCxn id="7176" idx="0"/>
          </p:cNvCxnSpPr>
          <p:nvPr/>
        </p:nvCxnSpPr>
        <p:spPr>
          <a:xfrm rot="5400000">
            <a:off x="5722616" y="1418587"/>
            <a:ext cx="411817" cy="137795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en angle 29"/>
          <p:cNvCxnSpPr>
            <a:stCxn id="7172" idx="2"/>
            <a:endCxn id="7177" idx="0"/>
          </p:cNvCxnSpPr>
          <p:nvPr/>
        </p:nvCxnSpPr>
        <p:spPr>
          <a:xfrm rot="16200000" flipH="1">
            <a:off x="6836246" y="1682912"/>
            <a:ext cx="411817" cy="84930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7176" idx="2"/>
            <a:endCxn id="7178" idx="0"/>
          </p:cNvCxnSpPr>
          <p:nvPr/>
        </p:nvCxnSpPr>
        <p:spPr>
          <a:xfrm>
            <a:off x="5239545" y="2621251"/>
            <a:ext cx="361063" cy="7002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eur en angle 33"/>
          <p:cNvCxnSpPr>
            <a:stCxn id="7177" idx="3"/>
            <a:endCxn id="7190" idx="3"/>
          </p:cNvCxnSpPr>
          <p:nvPr/>
        </p:nvCxnSpPr>
        <p:spPr>
          <a:xfrm>
            <a:off x="7867718" y="2467363"/>
            <a:ext cx="484115" cy="3960813"/>
          </a:xfrm>
          <a:prstGeom prst="bentConnector3">
            <a:avLst>
              <a:gd name="adj1" fmla="val 14722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7171" idx="2"/>
            <a:endCxn id="7173" idx="0"/>
          </p:cNvCxnSpPr>
          <p:nvPr/>
        </p:nvCxnSpPr>
        <p:spPr>
          <a:xfrm>
            <a:off x="2239169" y="1892132"/>
            <a:ext cx="1" cy="4229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en angle 38"/>
          <p:cNvCxnSpPr>
            <a:stCxn id="7173" idx="2"/>
            <a:endCxn id="7174" idx="0"/>
          </p:cNvCxnSpPr>
          <p:nvPr/>
        </p:nvCxnSpPr>
        <p:spPr>
          <a:xfrm rot="5400000">
            <a:off x="1331782" y="2414149"/>
            <a:ext cx="698698" cy="111607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en angle 40"/>
          <p:cNvCxnSpPr>
            <a:stCxn id="7173" idx="2"/>
            <a:endCxn id="7175" idx="0"/>
          </p:cNvCxnSpPr>
          <p:nvPr/>
        </p:nvCxnSpPr>
        <p:spPr>
          <a:xfrm rot="16200000" flipH="1">
            <a:off x="2228972" y="2633037"/>
            <a:ext cx="698698" cy="67830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7174" idx="2"/>
            <a:endCxn id="7179" idx="0"/>
          </p:cNvCxnSpPr>
          <p:nvPr/>
        </p:nvCxnSpPr>
        <p:spPr>
          <a:xfrm flipH="1">
            <a:off x="891554" y="3629314"/>
            <a:ext cx="231537" cy="557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cteur en angle 45"/>
          <p:cNvCxnSpPr/>
          <p:nvPr/>
        </p:nvCxnSpPr>
        <p:spPr>
          <a:xfrm rot="5400000">
            <a:off x="2680703" y="3906225"/>
            <a:ext cx="526633" cy="3436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cteur en angle 47"/>
          <p:cNvCxnSpPr/>
          <p:nvPr/>
        </p:nvCxnSpPr>
        <p:spPr>
          <a:xfrm rot="16200000" flipH="1">
            <a:off x="4557804" y="2046306"/>
            <a:ext cx="526633" cy="375420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cteur en angle 49"/>
          <p:cNvCxnSpPr>
            <a:stCxn id="7180" idx="2"/>
            <a:endCxn id="7186" idx="0"/>
          </p:cNvCxnSpPr>
          <p:nvPr/>
        </p:nvCxnSpPr>
        <p:spPr>
          <a:xfrm rot="5400000">
            <a:off x="2079586" y="4511887"/>
            <a:ext cx="485298" cy="131230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necteur en angle 54"/>
          <p:cNvCxnSpPr>
            <a:stCxn id="7180" idx="2"/>
            <a:endCxn id="7185" idx="0"/>
          </p:cNvCxnSpPr>
          <p:nvPr/>
        </p:nvCxnSpPr>
        <p:spPr>
          <a:xfrm rot="5400000">
            <a:off x="2661405" y="5093706"/>
            <a:ext cx="485298" cy="14866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necteur en angle 56"/>
          <p:cNvCxnSpPr>
            <a:stCxn id="7180" idx="2"/>
            <a:endCxn id="7184" idx="0"/>
          </p:cNvCxnSpPr>
          <p:nvPr/>
        </p:nvCxnSpPr>
        <p:spPr>
          <a:xfrm rot="16200000" flipH="1">
            <a:off x="3273385" y="4630390"/>
            <a:ext cx="485298" cy="107529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>
            <a:stCxn id="7186" idx="2"/>
            <a:endCxn id="7187" idx="0"/>
          </p:cNvCxnSpPr>
          <p:nvPr/>
        </p:nvCxnSpPr>
        <p:spPr>
          <a:xfrm>
            <a:off x="1666083" y="5718464"/>
            <a:ext cx="6348" cy="5462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>
            <a:stCxn id="7185" idx="2"/>
            <a:endCxn id="7187" idx="0"/>
          </p:cNvCxnSpPr>
          <p:nvPr/>
        </p:nvCxnSpPr>
        <p:spPr>
          <a:xfrm flipH="1">
            <a:off x="1672431" y="5718464"/>
            <a:ext cx="1157290" cy="5462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>
            <a:stCxn id="7185" idx="2"/>
            <a:endCxn id="7188" idx="0"/>
          </p:cNvCxnSpPr>
          <p:nvPr/>
        </p:nvCxnSpPr>
        <p:spPr>
          <a:xfrm>
            <a:off x="2829721" y="5718464"/>
            <a:ext cx="1199355" cy="5558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necteur en angle 71"/>
          <p:cNvCxnSpPr>
            <a:stCxn id="7181" idx="2"/>
            <a:endCxn id="7182" idx="0"/>
          </p:cNvCxnSpPr>
          <p:nvPr/>
        </p:nvCxnSpPr>
        <p:spPr>
          <a:xfrm rot="5400000">
            <a:off x="5838668" y="4629257"/>
            <a:ext cx="464882" cy="109797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necteur en angle 73"/>
          <p:cNvCxnSpPr>
            <a:stCxn id="7181" idx="2"/>
            <a:endCxn id="7183" idx="0"/>
          </p:cNvCxnSpPr>
          <p:nvPr/>
        </p:nvCxnSpPr>
        <p:spPr>
          <a:xfrm rot="16200000" flipH="1">
            <a:off x="6904674" y="4661229"/>
            <a:ext cx="464882" cy="103403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necteur droit avec flèche 3"/>
          <p:cNvCxnSpPr>
            <a:stCxn id="7183" idx="2"/>
          </p:cNvCxnSpPr>
          <p:nvPr/>
        </p:nvCxnSpPr>
        <p:spPr>
          <a:xfrm>
            <a:off x="7654132" y="5718464"/>
            <a:ext cx="793" cy="5462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>
            <a:off x="5457825" y="5788512"/>
            <a:ext cx="0" cy="4762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5114" y="-16551"/>
            <a:ext cx="88110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Figure 3: </a:t>
            </a:r>
            <a:r>
              <a:rPr lang="en-US" sz="16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APASL guideline on the </a:t>
            </a:r>
            <a:r>
              <a:rPr lang="en-US" sz="16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treatment algorithm </a:t>
            </a:r>
            <a:r>
              <a:rPr lang="en-US" sz="16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for HCC</a:t>
            </a:r>
            <a:endParaRPr lang="fr-FR" sz="16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58" name="Connecteur droit avec flèche 57"/>
          <p:cNvCxnSpPr/>
          <p:nvPr/>
        </p:nvCxnSpPr>
        <p:spPr>
          <a:xfrm>
            <a:off x="4022728" y="5789568"/>
            <a:ext cx="6348" cy="4847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95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oneTexte 1"/>
          <p:cNvSpPr txBox="1">
            <a:spLocks noChangeArrowheads="1"/>
          </p:cNvSpPr>
          <p:nvPr/>
        </p:nvSpPr>
        <p:spPr bwMode="auto">
          <a:xfrm>
            <a:off x="2726587" y="94908"/>
            <a:ext cx="1026243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>
                <a:latin typeface="Book Antiqua" panose="02040602050305030304" pitchFamily="18" charset="0"/>
              </a:rPr>
              <a:t>ECOG 0-1,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>
                <a:latin typeface="Book Antiqua" panose="02040602050305030304" pitchFamily="18" charset="0"/>
              </a:rPr>
              <a:t>Child A-B</a:t>
            </a:r>
          </a:p>
        </p:txBody>
      </p:sp>
      <p:sp>
        <p:nvSpPr>
          <p:cNvPr id="3075" name="ZoneTexte 2"/>
          <p:cNvSpPr txBox="1">
            <a:spLocks noChangeArrowheads="1"/>
          </p:cNvSpPr>
          <p:nvPr/>
        </p:nvSpPr>
        <p:spPr bwMode="auto">
          <a:xfrm>
            <a:off x="7396646" y="82681"/>
            <a:ext cx="1180131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>
                <a:latin typeface="Book Antiqua" panose="02040602050305030304" pitchFamily="18" charset="0"/>
              </a:rPr>
              <a:t>ECOG </a:t>
            </a:r>
            <a:r>
              <a:rPr lang="fr-FR" altLang="fr-FR" sz="1400" dirty="0" smtClean="0">
                <a:latin typeface="Book Antiqua" panose="02040602050305030304" pitchFamily="18" charset="0"/>
              </a:rPr>
              <a:t>2-4 / </a:t>
            </a:r>
            <a:endParaRPr lang="fr-FR" altLang="fr-FR" sz="1400" dirty="0">
              <a:latin typeface="Book Antiqua" panose="0204060205030503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>
                <a:latin typeface="Book Antiqua" panose="02040602050305030304" pitchFamily="18" charset="0"/>
              </a:rPr>
              <a:t>Child C</a:t>
            </a:r>
          </a:p>
        </p:txBody>
      </p:sp>
      <p:sp>
        <p:nvSpPr>
          <p:cNvPr id="3076" name="ZoneTexte 3"/>
          <p:cNvSpPr txBox="1">
            <a:spLocks noChangeArrowheads="1"/>
          </p:cNvSpPr>
          <p:nvPr/>
        </p:nvSpPr>
        <p:spPr bwMode="auto">
          <a:xfrm>
            <a:off x="1198885" y="977240"/>
            <a:ext cx="885179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latin typeface="Book Antiqua" panose="02040602050305030304" pitchFamily="18" charset="0"/>
              </a:rPr>
              <a:t>No EVM</a:t>
            </a:r>
          </a:p>
        </p:txBody>
      </p:sp>
      <p:sp>
        <p:nvSpPr>
          <p:cNvPr id="3077" name="ZoneTexte 4"/>
          <p:cNvSpPr txBox="1">
            <a:spLocks noChangeArrowheads="1"/>
          </p:cNvSpPr>
          <p:nvPr/>
        </p:nvSpPr>
        <p:spPr bwMode="auto">
          <a:xfrm>
            <a:off x="5769122" y="996290"/>
            <a:ext cx="593432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latin typeface="Book Antiqua" panose="02040602050305030304" pitchFamily="18" charset="0"/>
              </a:rPr>
              <a:t>EVM</a:t>
            </a:r>
          </a:p>
        </p:txBody>
      </p:sp>
      <p:sp>
        <p:nvSpPr>
          <p:cNvPr id="3078" name="ZoneTexte 5"/>
          <p:cNvSpPr txBox="1">
            <a:spLocks noChangeArrowheads="1"/>
          </p:cNvSpPr>
          <p:nvPr/>
        </p:nvSpPr>
        <p:spPr bwMode="auto">
          <a:xfrm>
            <a:off x="107950" y="1524928"/>
            <a:ext cx="1439863" cy="138499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 smtClean="0">
                <a:latin typeface="Book Antiqua" panose="02040602050305030304" pitchFamily="18" charset="0"/>
              </a:rPr>
              <a:t>Early Tumor</a:t>
            </a:r>
            <a:endParaRPr lang="en-US" altLang="fr-FR" sz="1400" dirty="0">
              <a:latin typeface="Book Antiqua" panose="0204060205030503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≤5cm, </a:t>
            </a:r>
            <a:r>
              <a:rPr lang="en-US" altLang="fr-FR" sz="1400" dirty="0" smtClean="0">
                <a:latin typeface="Book Antiqua" panose="0204060205030503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 smtClean="0">
                <a:latin typeface="Book Antiqua" panose="02040602050305030304" pitchFamily="18" charset="0"/>
              </a:rPr>
              <a:t>≤</a:t>
            </a:r>
            <a:r>
              <a:rPr lang="en-US" altLang="fr-FR" sz="1400" dirty="0">
                <a:latin typeface="Book Antiqua" panose="02040602050305030304" pitchFamily="18" charset="0"/>
              </a:rPr>
              <a:t>3 nodules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no intrahepatic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venous invasion</a:t>
            </a:r>
          </a:p>
        </p:txBody>
      </p:sp>
      <p:sp>
        <p:nvSpPr>
          <p:cNvPr id="3079" name="ZoneTexte 6"/>
          <p:cNvSpPr txBox="1">
            <a:spLocks noChangeArrowheads="1"/>
          </p:cNvSpPr>
          <p:nvPr/>
        </p:nvSpPr>
        <p:spPr bwMode="auto">
          <a:xfrm>
            <a:off x="1763713" y="1524928"/>
            <a:ext cx="1512887" cy="267765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Intermediate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Tumor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 smtClean="0">
                <a:latin typeface="Book Antiqua" panose="02040602050305030304" pitchFamily="18" charset="0"/>
              </a:rPr>
              <a:t>1) ≤</a:t>
            </a:r>
            <a:r>
              <a:rPr lang="en-US" altLang="fr-FR" sz="1400" dirty="0">
                <a:latin typeface="Book Antiqua" panose="02040602050305030304" pitchFamily="18" charset="0"/>
              </a:rPr>
              <a:t>5cm,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 &gt;3 nodules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or with intrahepatic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venous invasion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2</a:t>
            </a:r>
            <a:r>
              <a:rPr lang="en-US" altLang="fr-FR" sz="1400" dirty="0" smtClean="0">
                <a:latin typeface="Book Antiqua" panose="02040602050305030304" pitchFamily="18" charset="0"/>
              </a:rPr>
              <a:t>) &gt;</a:t>
            </a:r>
            <a:r>
              <a:rPr lang="en-US" altLang="fr-FR" sz="1400" dirty="0">
                <a:latin typeface="Book Antiqua" panose="02040602050305030304" pitchFamily="18" charset="0"/>
              </a:rPr>
              <a:t>5cm,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≤ 3 nodules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and </a:t>
            </a:r>
            <a:r>
              <a:rPr lang="en-US" altLang="fr-FR" sz="1400" dirty="0" smtClean="0">
                <a:latin typeface="Book Antiqua" panose="02040602050305030304" pitchFamily="18" charset="0"/>
              </a:rPr>
              <a:t>no intrahepatic</a:t>
            </a:r>
            <a:endParaRPr lang="en-US" altLang="fr-FR" sz="1400" dirty="0">
              <a:latin typeface="Book Antiqua" panose="0204060205030503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venous invasion</a:t>
            </a:r>
          </a:p>
        </p:txBody>
      </p:sp>
      <p:sp>
        <p:nvSpPr>
          <p:cNvPr id="3080" name="ZoneTexte 7"/>
          <p:cNvSpPr txBox="1">
            <a:spLocks noChangeArrowheads="1"/>
          </p:cNvSpPr>
          <p:nvPr/>
        </p:nvSpPr>
        <p:spPr bwMode="auto">
          <a:xfrm>
            <a:off x="3419476" y="1532699"/>
            <a:ext cx="1728788" cy="2893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Locally advanced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Tumor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 smtClean="0">
                <a:latin typeface="Book Antiqua" panose="02040602050305030304" pitchFamily="18" charset="0"/>
              </a:rPr>
              <a:t>1) ≤</a:t>
            </a:r>
            <a:r>
              <a:rPr lang="en-US" altLang="fr-FR" sz="1400" dirty="0">
                <a:latin typeface="Book Antiqua" panose="02040602050305030304" pitchFamily="18" charset="0"/>
              </a:rPr>
              <a:t>5cm, &gt;3 nodules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and with intrahepatic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venous invasion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2) &gt;5cm, &gt;3 nodules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or/and intrahepatic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venous </a:t>
            </a:r>
            <a:r>
              <a:rPr lang="en-US" altLang="fr-FR" sz="1400" dirty="0" smtClean="0">
                <a:latin typeface="Book Antiqua" panose="02040602050305030304" pitchFamily="18" charset="0"/>
              </a:rPr>
              <a:t>invasion</a:t>
            </a:r>
            <a:endParaRPr lang="en-US" altLang="fr-FR" sz="1400" dirty="0">
              <a:latin typeface="Book Antiqua" panose="0204060205030503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3) Diffuse tumor</a:t>
            </a:r>
          </a:p>
        </p:txBody>
      </p:sp>
      <p:sp>
        <p:nvSpPr>
          <p:cNvPr id="3081" name="ZoneTexte 8"/>
          <p:cNvSpPr txBox="1">
            <a:spLocks noChangeArrowheads="1"/>
          </p:cNvSpPr>
          <p:nvPr/>
        </p:nvSpPr>
        <p:spPr bwMode="auto">
          <a:xfrm>
            <a:off x="8064078" y="1015340"/>
            <a:ext cx="1079921" cy="73866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Others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tumors/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EVM</a:t>
            </a:r>
          </a:p>
        </p:txBody>
      </p:sp>
      <p:sp>
        <p:nvSpPr>
          <p:cNvPr id="3082" name="ZoneTexte 9"/>
          <p:cNvSpPr txBox="1">
            <a:spLocks noChangeArrowheads="1"/>
          </p:cNvSpPr>
          <p:nvPr/>
        </p:nvSpPr>
        <p:spPr bwMode="auto">
          <a:xfrm>
            <a:off x="7071583" y="1015340"/>
            <a:ext cx="840295" cy="73866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Early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Tumors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no EVM</a:t>
            </a:r>
          </a:p>
        </p:txBody>
      </p:sp>
      <p:sp>
        <p:nvSpPr>
          <p:cNvPr id="3083" name="ZoneTexte 10"/>
          <p:cNvSpPr txBox="1">
            <a:spLocks noChangeArrowheads="1"/>
          </p:cNvSpPr>
          <p:nvPr/>
        </p:nvSpPr>
        <p:spPr bwMode="auto">
          <a:xfrm>
            <a:off x="5193059" y="1578903"/>
            <a:ext cx="814647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latin typeface="Book Antiqua" panose="02040602050305030304" pitchFamily="18" charset="0"/>
              </a:rPr>
              <a:t>Child A</a:t>
            </a:r>
          </a:p>
        </p:txBody>
      </p:sp>
      <p:sp>
        <p:nvSpPr>
          <p:cNvPr id="3084" name="ZoneTexte 11"/>
          <p:cNvSpPr txBox="1">
            <a:spLocks noChangeArrowheads="1"/>
          </p:cNvSpPr>
          <p:nvPr/>
        </p:nvSpPr>
        <p:spPr bwMode="auto">
          <a:xfrm>
            <a:off x="6219049" y="1577315"/>
            <a:ext cx="784190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latin typeface="Book Antiqua" panose="02040602050305030304" pitchFamily="18" charset="0"/>
              </a:rPr>
              <a:t>Child B</a:t>
            </a:r>
          </a:p>
        </p:txBody>
      </p:sp>
      <p:sp>
        <p:nvSpPr>
          <p:cNvPr id="3085" name="ZoneTexte 12"/>
          <p:cNvSpPr txBox="1">
            <a:spLocks noChangeArrowheads="1"/>
          </p:cNvSpPr>
          <p:nvPr/>
        </p:nvSpPr>
        <p:spPr bwMode="auto">
          <a:xfrm>
            <a:off x="1657220" y="4477043"/>
            <a:ext cx="814647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latin typeface="Book Antiqua" panose="02040602050305030304" pitchFamily="18" charset="0"/>
              </a:rPr>
              <a:t>Child A</a:t>
            </a:r>
          </a:p>
        </p:txBody>
      </p:sp>
      <p:sp>
        <p:nvSpPr>
          <p:cNvPr id="3086" name="ZoneTexte 13"/>
          <p:cNvSpPr txBox="1">
            <a:spLocks noChangeArrowheads="1"/>
          </p:cNvSpPr>
          <p:nvPr/>
        </p:nvSpPr>
        <p:spPr bwMode="auto">
          <a:xfrm>
            <a:off x="2547161" y="4477043"/>
            <a:ext cx="784190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>
                <a:latin typeface="Book Antiqua" panose="02040602050305030304" pitchFamily="18" charset="0"/>
              </a:rPr>
              <a:t>Child B</a:t>
            </a:r>
          </a:p>
        </p:txBody>
      </p:sp>
      <p:sp>
        <p:nvSpPr>
          <p:cNvPr id="3087" name="ZoneTexte 15"/>
          <p:cNvSpPr txBox="1">
            <a:spLocks noChangeArrowheads="1"/>
          </p:cNvSpPr>
          <p:nvPr/>
        </p:nvSpPr>
        <p:spPr bwMode="auto">
          <a:xfrm>
            <a:off x="827088" y="3830930"/>
            <a:ext cx="720725" cy="95410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>
                <a:latin typeface="Book Antiqua" panose="02040602050305030304" pitchFamily="18" charset="0"/>
              </a:rPr>
              <a:t>ECOG </a:t>
            </a:r>
            <a:r>
              <a:rPr lang="fr-FR" altLang="fr-FR" sz="1400" dirty="0" smtClean="0">
                <a:latin typeface="Book Antiqua" panose="02040602050305030304" pitchFamily="18" charset="0"/>
              </a:rPr>
              <a:t>1 , </a:t>
            </a:r>
            <a:endParaRPr lang="fr-FR" altLang="fr-FR" sz="1400" dirty="0">
              <a:latin typeface="Book Antiqua" panose="0204060205030503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>
                <a:latin typeface="Book Antiqua" panose="02040602050305030304" pitchFamily="18" charset="0"/>
              </a:rPr>
              <a:t>Child B</a:t>
            </a:r>
          </a:p>
        </p:txBody>
      </p:sp>
      <p:sp>
        <p:nvSpPr>
          <p:cNvPr id="3088" name="ZoneTexte 16"/>
          <p:cNvSpPr txBox="1">
            <a:spLocks noChangeArrowheads="1"/>
          </p:cNvSpPr>
          <p:nvPr/>
        </p:nvSpPr>
        <p:spPr bwMode="auto">
          <a:xfrm>
            <a:off x="34925" y="3830930"/>
            <a:ext cx="720725" cy="95410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 smtClean="0">
                <a:latin typeface="Book Antiqua" panose="02040602050305030304" pitchFamily="18" charset="0"/>
              </a:rPr>
              <a:t>ECOG 0</a:t>
            </a:r>
            <a:r>
              <a:rPr lang="fr-FR" altLang="fr-FR" sz="1400" dirty="0">
                <a:latin typeface="Book Antiqua" panose="02040602050305030304" pitchFamily="18" charset="0"/>
              </a:rPr>
              <a:t>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>
                <a:latin typeface="Book Antiqua" panose="02040602050305030304" pitchFamily="18" charset="0"/>
              </a:rPr>
              <a:t>Child A</a:t>
            </a:r>
          </a:p>
        </p:txBody>
      </p:sp>
      <p:sp>
        <p:nvSpPr>
          <p:cNvPr id="3089" name="ZoneTexte 18"/>
          <p:cNvSpPr txBox="1">
            <a:spLocks noChangeArrowheads="1"/>
          </p:cNvSpPr>
          <p:nvPr/>
        </p:nvSpPr>
        <p:spPr bwMode="auto">
          <a:xfrm>
            <a:off x="892220" y="5073943"/>
            <a:ext cx="614272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>
                <a:latin typeface="Book Antiqua" panose="02040602050305030304" pitchFamily="18" charset="0"/>
              </a:rPr>
              <a:t>Stage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>
                <a:latin typeface="Book Antiqua" panose="02040602050305030304" pitchFamily="18" charset="0"/>
              </a:rPr>
              <a:t> IIa</a:t>
            </a:r>
          </a:p>
        </p:txBody>
      </p:sp>
      <p:sp>
        <p:nvSpPr>
          <p:cNvPr id="3090" name="ZoneTexte 27"/>
          <p:cNvSpPr txBox="1">
            <a:spLocks noChangeArrowheads="1"/>
          </p:cNvSpPr>
          <p:nvPr/>
        </p:nvSpPr>
        <p:spPr bwMode="auto">
          <a:xfrm>
            <a:off x="100058" y="5073943"/>
            <a:ext cx="614272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>
                <a:latin typeface="Book Antiqua" panose="02040602050305030304" pitchFamily="18" charset="0"/>
              </a:rPr>
              <a:t>Stage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>
                <a:latin typeface="Book Antiqua" panose="02040602050305030304" pitchFamily="18" charset="0"/>
              </a:rPr>
              <a:t> I</a:t>
            </a:r>
          </a:p>
        </p:txBody>
      </p:sp>
      <p:sp>
        <p:nvSpPr>
          <p:cNvPr id="3091" name="ZoneTexte 28"/>
          <p:cNvSpPr txBox="1">
            <a:spLocks noChangeArrowheads="1"/>
          </p:cNvSpPr>
          <p:nvPr/>
        </p:nvSpPr>
        <p:spPr bwMode="auto">
          <a:xfrm>
            <a:off x="1755820" y="5092993"/>
            <a:ext cx="614272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>
                <a:latin typeface="Book Antiqua" panose="02040602050305030304" pitchFamily="18" charset="0"/>
              </a:rPr>
              <a:t>Stage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>
                <a:latin typeface="Book Antiqua" panose="02040602050305030304" pitchFamily="18" charset="0"/>
              </a:rPr>
              <a:t> IIb</a:t>
            </a:r>
          </a:p>
        </p:txBody>
      </p:sp>
      <p:sp>
        <p:nvSpPr>
          <p:cNvPr id="3092" name="ZoneTexte 29"/>
          <p:cNvSpPr txBox="1">
            <a:spLocks noChangeArrowheads="1"/>
          </p:cNvSpPr>
          <p:nvPr/>
        </p:nvSpPr>
        <p:spPr bwMode="auto">
          <a:xfrm>
            <a:off x="2636883" y="5092993"/>
            <a:ext cx="614272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>
                <a:latin typeface="Book Antiqua" panose="02040602050305030304" pitchFamily="18" charset="0"/>
              </a:rPr>
              <a:t>Stage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>
                <a:latin typeface="Book Antiqua" panose="02040602050305030304" pitchFamily="18" charset="0"/>
              </a:rPr>
              <a:t> IIIa</a:t>
            </a:r>
          </a:p>
        </p:txBody>
      </p:sp>
      <p:sp>
        <p:nvSpPr>
          <p:cNvPr id="3093" name="ZoneTexte 30"/>
          <p:cNvSpPr txBox="1">
            <a:spLocks noChangeArrowheads="1"/>
          </p:cNvSpPr>
          <p:nvPr/>
        </p:nvSpPr>
        <p:spPr bwMode="auto">
          <a:xfrm>
            <a:off x="3933870" y="5092993"/>
            <a:ext cx="614272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>
                <a:latin typeface="Book Antiqua" panose="02040602050305030304" pitchFamily="18" charset="0"/>
              </a:rPr>
              <a:t>Stage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>
                <a:latin typeface="Book Antiqua" panose="02040602050305030304" pitchFamily="18" charset="0"/>
              </a:rPr>
              <a:t> IIIb</a:t>
            </a:r>
          </a:p>
        </p:txBody>
      </p:sp>
      <p:sp>
        <p:nvSpPr>
          <p:cNvPr id="3094" name="ZoneTexte 31"/>
          <p:cNvSpPr txBox="1">
            <a:spLocks noChangeArrowheads="1"/>
          </p:cNvSpPr>
          <p:nvPr/>
        </p:nvSpPr>
        <p:spPr bwMode="auto">
          <a:xfrm>
            <a:off x="5303565" y="5092993"/>
            <a:ext cx="614272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>
                <a:latin typeface="Book Antiqua" panose="02040602050305030304" pitchFamily="18" charset="0"/>
              </a:rPr>
              <a:t>Stage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>
                <a:latin typeface="Book Antiqua" panose="02040602050305030304" pitchFamily="18" charset="0"/>
              </a:rPr>
              <a:t> IVa</a:t>
            </a:r>
          </a:p>
        </p:txBody>
      </p:sp>
      <p:sp>
        <p:nvSpPr>
          <p:cNvPr id="3095" name="ZoneTexte 32"/>
          <p:cNvSpPr txBox="1">
            <a:spLocks noChangeArrowheads="1"/>
          </p:cNvSpPr>
          <p:nvPr/>
        </p:nvSpPr>
        <p:spPr bwMode="auto">
          <a:xfrm>
            <a:off x="6310358" y="5092993"/>
            <a:ext cx="614272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>
                <a:latin typeface="Book Antiqua" panose="02040602050305030304" pitchFamily="18" charset="0"/>
              </a:rPr>
              <a:t>Stage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>
                <a:latin typeface="Book Antiqua" panose="02040602050305030304" pitchFamily="18" charset="0"/>
              </a:rPr>
              <a:t> IVb</a:t>
            </a:r>
          </a:p>
        </p:txBody>
      </p:sp>
      <p:sp>
        <p:nvSpPr>
          <p:cNvPr id="3096" name="ZoneTexte 33"/>
          <p:cNvSpPr txBox="1">
            <a:spLocks noChangeArrowheads="1"/>
          </p:cNvSpPr>
          <p:nvPr/>
        </p:nvSpPr>
        <p:spPr bwMode="auto">
          <a:xfrm>
            <a:off x="7387000" y="5092993"/>
            <a:ext cx="614272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>
                <a:latin typeface="Book Antiqua" panose="02040602050305030304" pitchFamily="18" charset="0"/>
              </a:rPr>
              <a:t>Stage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>
                <a:latin typeface="Book Antiqua" panose="02040602050305030304" pitchFamily="18" charset="0"/>
              </a:rPr>
              <a:t> Va</a:t>
            </a:r>
          </a:p>
        </p:txBody>
      </p:sp>
      <p:sp>
        <p:nvSpPr>
          <p:cNvPr id="3097" name="ZoneTexte 34"/>
          <p:cNvSpPr txBox="1">
            <a:spLocks noChangeArrowheads="1"/>
          </p:cNvSpPr>
          <p:nvPr/>
        </p:nvSpPr>
        <p:spPr bwMode="auto">
          <a:xfrm>
            <a:off x="8316958" y="5069180"/>
            <a:ext cx="614272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>
                <a:latin typeface="Book Antiqua" panose="02040602050305030304" pitchFamily="18" charset="0"/>
              </a:rPr>
              <a:t>Stage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>
                <a:latin typeface="Book Antiqua" panose="02040602050305030304" pitchFamily="18" charset="0"/>
              </a:rPr>
              <a:t> Vb</a:t>
            </a:r>
          </a:p>
        </p:txBody>
      </p:sp>
      <p:sp>
        <p:nvSpPr>
          <p:cNvPr id="3098" name="ZoneTexte 35"/>
          <p:cNvSpPr txBox="1">
            <a:spLocks noChangeArrowheads="1"/>
          </p:cNvSpPr>
          <p:nvPr/>
        </p:nvSpPr>
        <p:spPr bwMode="auto">
          <a:xfrm>
            <a:off x="34924" y="5989930"/>
            <a:ext cx="1674393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Resection/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LT/ </a:t>
            </a:r>
            <a:r>
              <a:rPr lang="en-US" altLang="fr-FR" sz="1400" dirty="0" smtClean="0">
                <a:latin typeface="Book Antiqua" panose="02040602050305030304" pitchFamily="18" charset="0"/>
              </a:rPr>
              <a:t>ablation</a:t>
            </a:r>
            <a:endParaRPr lang="en-US" altLang="fr-FR" sz="1400" dirty="0">
              <a:latin typeface="Book Antiqua" panose="02040602050305030304" pitchFamily="18" charset="0"/>
            </a:endParaRPr>
          </a:p>
        </p:txBody>
      </p:sp>
      <p:sp>
        <p:nvSpPr>
          <p:cNvPr id="3099" name="ZoneTexte 36"/>
          <p:cNvSpPr txBox="1">
            <a:spLocks noChangeArrowheads="1"/>
          </p:cNvSpPr>
          <p:nvPr/>
        </p:nvSpPr>
        <p:spPr bwMode="auto">
          <a:xfrm>
            <a:off x="1750716" y="6008980"/>
            <a:ext cx="947696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Resection</a:t>
            </a:r>
          </a:p>
        </p:txBody>
      </p:sp>
      <p:sp>
        <p:nvSpPr>
          <p:cNvPr id="3100" name="ZoneTexte 37"/>
          <p:cNvSpPr txBox="1">
            <a:spLocks noChangeArrowheads="1"/>
          </p:cNvSpPr>
          <p:nvPr/>
        </p:nvSpPr>
        <p:spPr bwMode="auto">
          <a:xfrm>
            <a:off x="3246212" y="6008980"/>
            <a:ext cx="670376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 smtClean="0">
                <a:latin typeface="Book Antiqua" panose="02040602050305030304" pitchFamily="18" charset="0"/>
              </a:rPr>
              <a:t>TACE</a:t>
            </a:r>
            <a:endParaRPr lang="fr-FR" altLang="fr-FR" sz="1400" dirty="0">
              <a:latin typeface="Book Antiqua" panose="02040602050305030304" pitchFamily="18" charset="0"/>
            </a:endParaRPr>
          </a:p>
        </p:txBody>
      </p:sp>
      <p:sp>
        <p:nvSpPr>
          <p:cNvPr id="3101" name="ZoneTexte 38"/>
          <p:cNvSpPr txBox="1">
            <a:spLocks noChangeArrowheads="1"/>
          </p:cNvSpPr>
          <p:nvPr/>
        </p:nvSpPr>
        <p:spPr bwMode="auto">
          <a:xfrm>
            <a:off x="5037908" y="6008980"/>
            <a:ext cx="891591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Systemic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therapy</a:t>
            </a:r>
          </a:p>
        </p:txBody>
      </p:sp>
      <p:sp>
        <p:nvSpPr>
          <p:cNvPr id="3102" name="ZoneTexte 39"/>
          <p:cNvSpPr txBox="1">
            <a:spLocks noChangeArrowheads="1"/>
          </p:cNvSpPr>
          <p:nvPr/>
        </p:nvSpPr>
        <p:spPr bwMode="auto">
          <a:xfrm>
            <a:off x="6065837" y="6008980"/>
            <a:ext cx="1408811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>
                <a:latin typeface="Book Antiqua" panose="02040602050305030304" pitchFamily="18" charset="0"/>
              </a:rPr>
              <a:t>Systemic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400" dirty="0" smtClean="0">
                <a:latin typeface="Book Antiqua" panose="02040602050305030304" pitchFamily="18" charset="0"/>
              </a:rPr>
              <a:t>Therapy / BSC</a:t>
            </a:r>
            <a:endParaRPr lang="en-US" altLang="fr-FR" sz="1400" dirty="0">
              <a:latin typeface="Book Antiqua" panose="02040602050305030304" pitchFamily="18" charset="0"/>
            </a:endParaRPr>
          </a:p>
        </p:txBody>
      </p:sp>
      <p:sp>
        <p:nvSpPr>
          <p:cNvPr id="3103" name="ZoneTexte 40"/>
          <p:cNvSpPr txBox="1">
            <a:spLocks noChangeArrowheads="1"/>
          </p:cNvSpPr>
          <p:nvPr/>
        </p:nvSpPr>
        <p:spPr bwMode="auto">
          <a:xfrm>
            <a:off x="7643707" y="5989930"/>
            <a:ext cx="487185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 smtClean="0">
                <a:latin typeface="Book Antiqua" panose="02040602050305030304" pitchFamily="18" charset="0"/>
              </a:rPr>
              <a:t>LT</a:t>
            </a:r>
            <a:endParaRPr lang="fr-FR" altLang="fr-FR" sz="1400" dirty="0">
              <a:latin typeface="Book Antiqua" panose="02040602050305030304" pitchFamily="18" charset="0"/>
            </a:endParaRPr>
          </a:p>
        </p:txBody>
      </p:sp>
      <p:sp>
        <p:nvSpPr>
          <p:cNvPr id="3104" name="ZoneTexte 41"/>
          <p:cNvSpPr txBox="1">
            <a:spLocks noChangeArrowheads="1"/>
          </p:cNvSpPr>
          <p:nvPr/>
        </p:nvSpPr>
        <p:spPr bwMode="auto">
          <a:xfrm>
            <a:off x="8403164" y="5989930"/>
            <a:ext cx="514885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>
                <a:latin typeface="Book Antiqua" panose="02040602050305030304" pitchFamily="18" charset="0"/>
              </a:rPr>
              <a:t>BSC</a:t>
            </a:r>
          </a:p>
        </p:txBody>
      </p:sp>
      <p:cxnSp>
        <p:nvCxnSpPr>
          <p:cNvPr id="44" name="Connecteur en angle 43"/>
          <p:cNvCxnSpPr>
            <a:stCxn id="3074" idx="2"/>
            <a:endCxn id="3076" idx="0"/>
          </p:cNvCxnSpPr>
          <p:nvPr/>
        </p:nvCxnSpPr>
        <p:spPr>
          <a:xfrm rot="5400000">
            <a:off x="2261036" y="-1433"/>
            <a:ext cx="359112" cy="159823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necteur en angle 59"/>
          <p:cNvCxnSpPr>
            <a:stCxn id="3074" idx="2"/>
            <a:endCxn id="3077" idx="0"/>
          </p:cNvCxnSpPr>
          <p:nvPr/>
        </p:nvCxnSpPr>
        <p:spPr>
          <a:xfrm rot="16200000" flipH="1">
            <a:off x="4463692" y="-605856"/>
            <a:ext cx="378162" cy="282612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cteur en angle 74"/>
          <p:cNvCxnSpPr>
            <a:stCxn id="3076" idx="2"/>
            <a:endCxn id="3078" idx="0"/>
          </p:cNvCxnSpPr>
          <p:nvPr/>
        </p:nvCxnSpPr>
        <p:spPr>
          <a:xfrm rot="5400000">
            <a:off x="1114724" y="998176"/>
            <a:ext cx="239911" cy="81359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necteur en angle 76"/>
          <p:cNvCxnSpPr>
            <a:stCxn id="3076" idx="2"/>
            <a:endCxn id="3079" idx="0"/>
          </p:cNvCxnSpPr>
          <p:nvPr/>
        </p:nvCxnSpPr>
        <p:spPr>
          <a:xfrm rot="16200000" flipH="1">
            <a:off x="1960861" y="965631"/>
            <a:ext cx="239911" cy="87868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en angle 79"/>
          <p:cNvCxnSpPr>
            <a:stCxn id="3076" idx="2"/>
            <a:endCxn id="3080" idx="0"/>
          </p:cNvCxnSpPr>
          <p:nvPr/>
        </p:nvCxnSpPr>
        <p:spPr>
          <a:xfrm rot="16200000" flipH="1">
            <a:off x="2838831" y="87660"/>
            <a:ext cx="247682" cy="264239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Connecteur en angle 81"/>
          <p:cNvCxnSpPr>
            <a:endCxn id="3083" idx="0"/>
          </p:cNvCxnSpPr>
          <p:nvPr/>
        </p:nvCxnSpPr>
        <p:spPr>
          <a:xfrm rot="10800000" flipV="1">
            <a:off x="5600383" y="1304067"/>
            <a:ext cx="339726" cy="27483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necteur en angle 83"/>
          <p:cNvCxnSpPr/>
          <p:nvPr/>
        </p:nvCxnSpPr>
        <p:spPr>
          <a:xfrm rot="16200000" flipH="1">
            <a:off x="6091637" y="1170138"/>
            <a:ext cx="273248" cy="54530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Connecteur en angle 85"/>
          <p:cNvCxnSpPr>
            <a:stCxn id="3078" idx="2"/>
            <a:endCxn id="3088" idx="0"/>
          </p:cNvCxnSpPr>
          <p:nvPr/>
        </p:nvCxnSpPr>
        <p:spPr>
          <a:xfrm rot="5400000">
            <a:off x="151082" y="3154129"/>
            <a:ext cx="921007" cy="43259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Connecteur en angle 87"/>
          <p:cNvCxnSpPr>
            <a:stCxn id="3078" idx="2"/>
            <a:endCxn id="3087" idx="0"/>
          </p:cNvCxnSpPr>
          <p:nvPr/>
        </p:nvCxnSpPr>
        <p:spPr>
          <a:xfrm rot="16200000" flipH="1">
            <a:off x="547163" y="3190641"/>
            <a:ext cx="921007" cy="35956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necteur en angle 89"/>
          <p:cNvCxnSpPr>
            <a:stCxn id="3079" idx="2"/>
            <a:endCxn id="3085" idx="0"/>
          </p:cNvCxnSpPr>
          <p:nvPr/>
        </p:nvCxnSpPr>
        <p:spPr>
          <a:xfrm rot="5400000">
            <a:off x="2155122" y="4112007"/>
            <a:ext cx="274459" cy="45561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Connecteur en angle 91"/>
          <p:cNvCxnSpPr>
            <a:stCxn id="3079" idx="2"/>
            <a:endCxn id="3086" idx="0"/>
          </p:cNvCxnSpPr>
          <p:nvPr/>
        </p:nvCxnSpPr>
        <p:spPr>
          <a:xfrm rot="16200000" flipH="1">
            <a:off x="2592477" y="4130263"/>
            <a:ext cx="274459" cy="41909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Connecteur droit avec flèche 95"/>
          <p:cNvCxnSpPr>
            <a:stCxn id="3088" idx="2"/>
            <a:endCxn id="3090" idx="0"/>
          </p:cNvCxnSpPr>
          <p:nvPr/>
        </p:nvCxnSpPr>
        <p:spPr>
          <a:xfrm>
            <a:off x="395288" y="4785037"/>
            <a:ext cx="11906" cy="2889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Connecteur droit avec flèche 97"/>
          <p:cNvCxnSpPr>
            <a:stCxn id="3087" idx="2"/>
            <a:endCxn id="3089" idx="0"/>
          </p:cNvCxnSpPr>
          <p:nvPr/>
        </p:nvCxnSpPr>
        <p:spPr>
          <a:xfrm>
            <a:off x="1187451" y="4785037"/>
            <a:ext cx="11905" cy="2889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Connecteur droit avec flèche 99"/>
          <p:cNvCxnSpPr>
            <a:stCxn id="3085" idx="2"/>
            <a:endCxn id="3091" idx="0"/>
          </p:cNvCxnSpPr>
          <p:nvPr/>
        </p:nvCxnSpPr>
        <p:spPr>
          <a:xfrm flipH="1">
            <a:off x="2062956" y="4784820"/>
            <a:ext cx="1588" cy="308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>
            <a:stCxn id="3086" idx="2"/>
            <a:endCxn id="3092" idx="0"/>
          </p:cNvCxnSpPr>
          <p:nvPr/>
        </p:nvCxnSpPr>
        <p:spPr>
          <a:xfrm>
            <a:off x="2939256" y="4784820"/>
            <a:ext cx="4763" cy="3081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Connecteur droit avec flèche 103"/>
          <p:cNvCxnSpPr>
            <a:stCxn id="3083" idx="2"/>
            <a:endCxn id="3094" idx="0"/>
          </p:cNvCxnSpPr>
          <p:nvPr/>
        </p:nvCxnSpPr>
        <p:spPr>
          <a:xfrm>
            <a:off x="5600383" y="1886680"/>
            <a:ext cx="10318" cy="3206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Connecteur droit avec flèche 105"/>
          <p:cNvCxnSpPr>
            <a:stCxn id="3084" idx="2"/>
            <a:endCxn id="3095" idx="0"/>
          </p:cNvCxnSpPr>
          <p:nvPr/>
        </p:nvCxnSpPr>
        <p:spPr>
          <a:xfrm>
            <a:off x="6611144" y="1885092"/>
            <a:ext cx="6350" cy="32079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Connecteur droit avec flèche 109"/>
          <p:cNvCxnSpPr>
            <a:endCxn id="3096" idx="0"/>
          </p:cNvCxnSpPr>
          <p:nvPr/>
        </p:nvCxnSpPr>
        <p:spPr>
          <a:xfrm>
            <a:off x="7666567" y="1754004"/>
            <a:ext cx="27569" cy="33389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Connecteur droit avec flèche 111"/>
          <p:cNvCxnSpPr>
            <a:stCxn id="3081" idx="2"/>
            <a:endCxn id="3097" idx="0"/>
          </p:cNvCxnSpPr>
          <p:nvPr/>
        </p:nvCxnSpPr>
        <p:spPr>
          <a:xfrm>
            <a:off x="8604039" y="1754004"/>
            <a:ext cx="20055" cy="3315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Connecteur en angle 117"/>
          <p:cNvCxnSpPr>
            <a:stCxn id="3090" idx="2"/>
            <a:endCxn id="3098" idx="0"/>
          </p:cNvCxnSpPr>
          <p:nvPr/>
        </p:nvCxnSpPr>
        <p:spPr>
          <a:xfrm rot="16200000" flipH="1">
            <a:off x="443274" y="5561082"/>
            <a:ext cx="392767" cy="46492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Connecteur en angle 119"/>
          <p:cNvCxnSpPr>
            <a:stCxn id="3089" idx="2"/>
            <a:endCxn id="3098" idx="0"/>
          </p:cNvCxnSpPr>
          <p:nvPr/>
        </p:nvCxnSpPr>
        <p:spPr>
          <a:xfrm rot="5400000">
            <a:off x="839356" y="5629929"/>
            <a:ext cx="392767" cy="32723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Connecteur droit avec flèche 121"/>
          <p:cNvCxnSpPr>
            <a:stCxn id="3091" idx="2"/>
          </p:cNvCxnSpPr>
          <p:nvPr/>
        </p:nvCxnSpPr>
        <p:spPr>
          <a:xfrm>
            <a:off x="2062956" y="5616213"/>
            <a:ext cx="1588" cy="392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Connecteur en angle 123"/>
          <p:cNvCxnSpPr>
            <a:stCxn id="3092" idx="2"/>
            <a:endCxn id="3100" idx="0"/>
          </p:cNvCxnSpPr>
          <p:nvPr/>
        </p:nvCxnSpPr>
        <p:spPr>
          <a:xfrm rot="16200000" flipH="1">
            <a:off x="3066326" y="5493905"/>
            <a:ext cx="392767" cy="63738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Connecteur en angle 125"/>
          <p:cNvCxnSpPr>
            <a:stCxn id="3093" idx="2"/>
            <a:endCxn id="3100" idx="0"/>
          </p:cNvCxnSpPr>
          <p:nvPr/>
        </p:nvCxnSpPr>
        <p:spPr>
          <a:xfrm rot="5400000">
            <a:off x="3714820" y="5482793"/>
            <a:ext cx="392767" cy="65960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Connecteur en angle 137"/>
          <p:cNvCxnSpPr>
            <a:endCxn id="3082" idx="0"/>
          </p:cNvCxnSpPr>
          <p:nvPr/>
        </p:nvCxnSpPr>
        <p:spPr>
          <a:xfrm rot="5400000">
            <a:off x="7485671" y="617164"/>
            <a:ext cx="404237" cy="39211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Connecteur en angle 139"/>
          <p:cNvCxnSpPr/>
          <p:nvPr/>
        </p:nvCxnSpPr>
        <p:spPr>
          <a:xfrm rot="16200000" flipH="1">
            <a:off x="7990388" y="504557"/>
            <a:ext cx="404237" cy="61732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4067175" y="4425799"/>
            <a:ext cx="0" cy="6671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3095" idx="2"/>
          </p:cNvCxnSpPr>
          <p:nvPr/>
        </p:nvCxnSpPr>
        <p:spPr>
          <a:xfrm>
            <a:off x="6617494" y="5616213"/>
            <a:ext cx="794" cy="3737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avec flèche 82"/>
          <p:cNvCxnSpPr/>
          <p:nvPr/>
        </p:nvCxnSpPr>
        <p:spPr>
          <a:xfrm>
            <a:off x="5657533" y="5596230"/>
            <a:ext cx="0" cy="3730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/>
          <p:nvPr/>
        </p:nvCxnSpPr>
        <p:spPr>
          <a:xfrm>
            <a:off x="8634413" y="5616868"/>
            <a:ext cx="0" cy="3730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>
            <a:off x="7860030" y="5610518"/>
            <a:ext cx="0" cy="3730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/>
          <p:cNvSpPr txBox="1"/>
          <p:nvPr/>
        </p:nvSpPr>
        <p:spPr>
          <a:xfrm>
            <a:off x="-57150" y="25772"/>
            <a:ext cx="26940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Figure 4</a:t>
            </a:r>
            <a:r>
              <a:rPr lang="fr-FR" sz="14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: HKLC Classification 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-2064" y="6555060"/>
            <a:ext cx="91460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Book Antiqua" panose="02040602050305030304" pitchFamily="18" charset="0"/>
              </a:rPr>
              <a:t>EVM: Extrahepatic vascular invasion/metastasis, BSC: best supportive care</a:t>
            </a:r>
            <a:endParaRPr lang="en-US" sz="1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69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4200764401"/>
              </p:ext>
            </p:extLst>
          </p:nvPr>
        </p:nvGraphicFramePr>
        <p:xfrm>
          <a:off x="467544" y="1699141"/>
          <a:ext cx="8568952" cy="3325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808803"/>
              </p:ext>
            </p:extLst>
          </p:nvPr>
        </p:nvGraphicFramePr>
        <p:xfrm>
          <a:off x="899598" y="5025505"/>
          <a:ext cx="7992890" cy="419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30"/>
                <a:gridCol w="266429"/>
                <a:gridCol w="266430"/>
                <a:gridCol w="266430"/>
                <a:gridCol w="266429"/>
                <a:gridCol w="266430"/>
                <a:gridCol w="266430"/>
                <a:gridCol w="266429"/>
                <a:gridCol w="266430"/>
                <a:gridCol w="266430"/>
                <a:gridCol w="266429"/>
                <a:gridCol w="266430"/>
                <a:gridCol w="266430"/>
                <a:gridCol w="266429"/>
                <a:gridCol w="266430"/>
                <a:gridCol w="266430"/>
                <a:gridCol w="266429"/>
                <a:gridCol w="266430"/>
                <a:gridCol w="266430"/>
                <a:gridCol w="266429"/>
                <a:gridCol w="266430"/>
                <a:gridCol w="266430"/>
                <a:gridCol w="266429"/>
                <a:gridCol w="266430"/>
                <a:gridCol w="266430"/>
                <a:gridCol w="208280"/>
                <a:gridCol w="324579"/>
                <a:gridCol w="266430"/>
                <a:gridCol w="266429"/>
                <a:gridCol w="266430"/>
              </a:tblGrid>
              <a:tr h="419719">
                <a:tc>
                  <a:txBody>
                    <a:bodyPr/>
                    <a:lstStyle/>
                    <a:p>
                      <a:pPr algn="r"/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  <a:sym typeface="Symbol"/>
                        </a:rPr>
                        <a:t>1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  <a:sym typeface="Symbol"/>
                        </a:rPr>
                        <a:t>1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600" b="0" i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600" b="0" i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 rot="-5400000">
            <a:off x="-1297403" y="2816182"/>
            <a:ext cx="30780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Survival time (months)</a:t>
            </a:r>
          </a:p>
        </p:txBody>
      </p:sp>
      <p:sp>
        <p:nvSpPr>
          <p:cNvPr id="6" name="Rectangle 5"/>
          <p:cNvSpPr/>
          <p:nvPr/>
        </p:nvSpPr>
        <p:spPr>
          <a:xfrm>
            <a:off x="3995936" y="5425479"/>
            <a:ext cx="17988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n>
                  <a:solidFill>
                    <a:sysClr val="windowText" lastClr="000000"/>
                  </a:solidFill>
                </a:ln>
                <a:latin typeface="Book Antiqua" panose="02040602050305030304" pitchFamily="18" charset="0"/>
                <a:cs typeface="Times New Roman" panose="02020603050405020304" pitchFamily="18" charset="0"/>
              </a:rPr>
              <a:t>NIACE score </a:t>
            </a:r>
            <a:r>
              <a:rPr lang="en-US" sz="1400" dirty="0">
                <a:ln>
                  <a:solidFill>
                    <a:sysClr val="windowText" lastClr="000000"/>
                  </a:solidFill>
                </a:ln>
                <a:latin typeface="Book Antiqua" panose="0204060205030503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7756" y="5126995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n>
                  <a:solidFill>
                    <a:sysClr val="windowText" lastClr="000000"/>
                  </a:solidFill>
                </a:ln>
                <a:latin typeface="Book Antiqua" panose="02040602050305030304" pitchFamily="18" charset="0"/>
                <a:cs typeface="Times New Roman" panose="02020603050405020304" pitchFamily="18" charset="0"/>
              </a:rPr>
              <a:t>Patients, n</a:t>
            </a:r>
            <a:endParaRPr lang="en-US" sz="1000" dirty="0">
              <a:ln>
                <a:solidFill>
                  <a:sysClr val="windowText" lastClr="000000"/>
                </a:solidFill>
              </a:ln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4" y="4797152"/>
            <a:ext cx="10791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n>
                  <a:solidFill>
                    <a:sysClr val="windowText" lastClr="000000"/>
                  </a:solidFill>
                </a:ln>
                <a:latin typeface="Book Antiqua" panose="02040602050305030304" pitchFamily="18" charset="0"/>
                <a:cs typeface="Times New Roman" panose="02020603050405020304" pitchFamily="18" charset="0"/>
              </a:rPr>
              <a:t>NIACE score</a:t>
            </a:r>
            <a:endParaRPr lang="en-US" sz="1200" dirty="0">
              <a:ln>
                <a:solidFill>
                  <a:sysClr val="windowText" lastClr="000000"/>
                </a:solidFill>
              </a:ln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843808" y="2298358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n>
                  <a:solidFill>
                    <a:sysClr val="windowText" lastClr="000000"/>
                  </a:solidFill>
                </a:ln>
                <a:latin typeface="Book Antiqua" panose="02040602050305030304" pitchFamily="18" charset="0"/>
                <a:cs typeface="Times New Roman" panose="02020603050405020304" pitchFamily="18" charset="0"/>
              </a:rPr>
              <a:t>Sorafenib</a:t>
            </a:r>
            <a:endParaRPr lang="en-US" sz="1600" dirty="0">
              <a:ln>
                <a:solidFill>
                  <a:sysClr val="windowText" lastClr="000000"/>
                </a:solidFill>
              </a:ln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96336" y="3138307"/>
            <a:ext cx="7184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>
                <a:ln>
                  <a:solidFill>
                    <a:sysClr val="windowText" lastClr="000000"/>
                  </a:solidFill>
                </a:ln>
                <a:latin typeface="Book Antiqua" panose="02040602050305030304" pitchFamily="18" charset="0"/>
                <a:cs typeface="Times New Roman" panose="02020603050405020304" pitchFamily="18" charset="0"/>
              </a:rPr>
              <a:t>P</a:t>
            </a:r>
            <a:r>
              <a:rPr lang="fr-FR" sz="1200" b="1" dirty="0" smtClean="0">
                <a:ln>
                  <a:solidFill>
                    <a:sysClr val="windowText" lastClr="000000"/>
                  </a:solidFill>
                </a:ln>
                <a:latin typeface="Book Antiqua" panose="02040602050305030304" pitchFamily="18" charset="0"/>
                <a:cs typeface="Times New Roman" panose="02020603050405020304" pitchFamily="18" charset="0"/>
              </a:rPr>
              <a:t>&lt;.0001</a:t>
            </a:r>
            <a:endParaRPr lang="fr-FR" sz="1200" b="1" dirty="0">
              <a:ln>
                <a:solidFill>
                  <a:sysClr val="windowText" lastClr="000000"/>
                </a:solidFill>
              </a:ln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7504" y="33715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Book Antiqua" panose="02040602050305030304" pitchFamily="18" charset="0"/>
              </a:rPr>
              <a:t>Figure 5:Histograms </a:t>
            </a:r>
            <a:r>
              <a:rPr lang="en-US" sz="1600" dirty="0">
                <a:latin typeface="Book Antiqua" panose="02040602050305030304" pitchFamily="18" charset="0"/>
              </a:rPr>
              <a:t>of evolution of median OS following NIACE score in BCLC stage C patients </a:t>
            </a:r>
            <a:r>
              <a:rPr lang="en-US" sz="1600" dirty="0" smtClean="0">
                <a:latin typeface="Book Antiqua" panose="02040602050305030304" pitchFamily="18" charset="0"/>
              </a:rPr>
              <a:t>from a multicenter French study treated </a:t>
            </a:r>
            <a:r>
              <a:rPr lang="en-US" sz="1600" dirty="0">
                <a:latin typeface="Book Antiqua" panose="02040602050305030304" pitchFamily="18" charset="0"/>
              </a:rPr>
              <a:t>by Sorafenib (black bars center 2, grey bars center 3, white bars center 4)</a:t>
            </a:r>
            <a:endParaRPr lang="fr-FR" sz="1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21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1180046413"/>
              </p:ext>
            </p:extLst>
          </p:nvPr>
        </p:nvGraphicFramePr>
        <p:xfrm>
          <a:off x="211902" y="1393031"/>
          <a:ext cx="882459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3741323" y="5425479"/>
            <a:ext cx="17988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n>
                  <a:solidFill>
                    <a:sysClr val="windowText" lastClr="000000"/>
                  </a:solidFill>
                </a:ln>
                <a:latin typeface="Book Antiqua" panose="02040602050305030304" pitchFamily="18" charset="0"/>
              </a:rPr>
              <a:t>NIACE score </a:t>
            </a:r>
            <a:r>
              <a:rPr lang="en-US" sz="1400" dirty="0">
                <a:ln>
                  <a:solidFill>
                    <a:sysClr val="windowText" lastClr="000000"/>
                  </a:solidFill>
                </a:ln>
                <a:latin typeface="Book Antiqua" panose="02040602050305030304" pitchFamily="18" charset="0"/>
              </a:rPr>
              <a:t>results</a:t>
            </a:r>
          </a:p>
        </p:txBody>
      </p:sp>
      <p:sp>
        <p:nvSpPr>
          <p:cNvPr id="6" name="Rectangle 5"/>
          <p:cNvSpPr/>
          <p:nvPr/>
        </p:nvSpPr>
        <p:spPr>
          <a:xfrm rot="-5400000">
            <a:off x="-893476" y="2898440"/>
            <a:ext cx="20217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n>
                  <a:solidFill>
                    <a:schemeClr val="tx1"/>
                  </a:solidFill>
                </a:ln>
                <a:latin typeface="Book Antiqua" panose="02040602050305030304" pitchFamily="18" charset="0"/>
              </a:rPr>
              <a:t>Survival time (months)</a:t>
            </a:r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892921"/>
              </p:ext>
            </p:extLst>
          </p:nvPr>
        </p:nvGraphicFramePr>
        <p:xfrm>
          <a:off x="755576" y="5108052"/>
          <a:ext cx="8136903" cy="2454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39"/>
                <a:gridCol w="432049"/>
                <a:gridCol w="360040"/>
                <a:gridCol w="432047"/>
                <a:gridCol w="432049"/>
                <a:gridCol w="360040"/>
                <a:gridCol w="504056"/>
                <a:gridCol w="432048"/>
                <a:gridCol w="432048"/>
                <a:gridCol w="432048"/>
                <a:gridCol w="432048"/>
                <a:gridCol w="288032"/>
                <a:gridCol w="576064"/>
                <a:gridCol w="432048"/>
                <a:gridCol w="504056"/>
                <a:gridCol w="432048"/>
                <a:gridCol w="288032"/>
                <a:gridCol w="432048"/>
                <a:gridCol w="360040"/>
                <a:gridCol w="216023"/>
              </a:tblGrid>
              <a:tr h="245419">
                <a:tc>
                  <a:txBody>
                    <a:bodyPr/>
                    <a:lstStyle/>
                    <a:p>
                      <a:pPr algn="r"/>
                      <a:r>
                        <a:rPr lang="fr-FR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ook Antiqua" panose="02040602050305030304" pitchFamily="18" charset="0"/>
                        </a:rPr>
                        <a:t>  47</a:t>
                      </a:r>
                      <a:endParaRPr lang="fr-FR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ook Antiqua" panose="02040602050305030304" pitchFamily="18" charset="0"/>
                        </a:rPr>
                        <a:t>10</a:t>
                      </a:r>
                      <a:endParaRPr lang="fr-FR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ook Antiqua" panose="02040602050305030304" pitchFamily="18" charset="0"/>
                        </a:rPr>
                        <a:t>26</a:t>
                      </a:r>
                      <a:endParaRPr lang="fr-FR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ook Antiqua" panose="02040602050305030304" pitchFamily="18" charset="0"/>
                        </a:rPr>
                        <a:t>55</a:t>
                      </a:r>
                      <a:endParaRPr lang="fr-FR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ook Antiqua" panose="02040602050305030304" pitchFamily="18" charset="0"/>
                        </a:rPr>
                        <a:t>52</a:t>
                      </a:r>
                      <a:endParaRPr lang="fr-FR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ook Antiqua" panose="02040602050305030304" pitchFamily="18" charset="0"/>
                        </a:rPr>
                        <a:t>4</a:t>
                      </a:r>
                      <a:endParaRPr lang="fr-FR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ook Antiqua" panose="02040602050305030304" pitchFamily="18" charset="0"/>
                        </a:rPr>
                        <a:t>35</a:t>
                      </a:r>
                      <a:endParaRPr lang="fr-FR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ook Antiqua" panose="02040602050305030304" pitchFamily="18" charset="0"/>
                        </a:rPr>
                        <a:t>16</a:t>
                      </a:r>
                      <a:endParaRPr lang="fr-FR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ook Antiqua" panose="02040602050305030304" pitchFamily="18" charset="0"/>
                        </a:rPr>
                        <a:t>25</a:t>
                      </a:r>
                      <a:endParaRPr lang="fr-FR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ook Antiqua" panose="02040602050305030304" pitchFamily="18" charset="0"/>
                        </a:rPr>
                        <a:t>-</a:t>
                      </a:r>
                      <a:endParaRPr lang="fr-FR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ook Antiqua" panose="02040602050305030304" pitchFamily="18" charset="0"/>
                        </a:rPr>
                        <a:t>21</a:t>
                      </a:r>
                      <a:endParaRPr lang="fr-FR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ook Antiqua" panose="02040602050305030304" pitchFamily="18" charset="0"/>
                        </a:rPr>
                        <a:t>6</a:t>
                      </a:r>
                      <a:endParaRPr lang="fr-FR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ook Antiqua" panose="02040602050305030304" pitchFamily="18" charset="0"/>
                        </a:rPr>
                        <a:t>9</a:t>
                      </a:r>
                      <a:endParaRPr lang="fr-FR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ook Antiqua" panose="02040602050305030304" pitchFamily="18" charset="0"/>
                        </a:rPr>
                        <a:t>-</a:t>
                      </a:r>
                      <a:endParaRPr lang="fr-FR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ook Antiqua" panose="02040602050305030304" pitchFamily="18" charset="0"/>
                        </a:rPr>
                        <a:t>10</a:t>
                      </a:r>
                      <a:endParaRPr lang="fr-FR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ook Antiqua" panose="02040602050305030304" pitchFamily="18" charset="0"/>
                        </a:rPr>
                        <a:t>-</a:t>
                      </a:r>
                      <a:endParaRPr lang="fr-FR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ook Antiqua" panose="02040602050305030304" pitchFamily="18" charset="0"/>
                        </a:rPr>
                        <a:t>2</a:t>
                      </a:r>
                      <a:endParaRPr lang="fr-FR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ook Antiqua" panose="02040602050305030304" pitchFamily="18" charset="0"/>
                        </a:rPr>
                        <a:t>-</a:t>
                      </a:r>
                      <a:endParaRPr lang="fr-FR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ook Antiqua" panose="02040602050305030304" pitchFamily="18" charset="0"/>
                        </a:rPr>
                        <a:t>3</a:t>
                      </a:r>
                      <a:endParaRPr lang="fr-FR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ook Antiqua" panose="02040602050305030304" pitchFamily="18" charset="0"/>
                        </a:rPr>
                        <a:t>-</a:t>
                      </a:r>
                      <a:endParaRPr lang="fr-FR" sz="9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053852" y="2899620"/>
            <a:ext cx="7168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Book Antiqua" panose="02040602050305030304" pitchFamily="18" charset="0"/>
              </a:rPr>
              <a:t>P&lt;.</a:t>
            </a:r>
            <a:r>
              <a:rPr lang="fr-FR" sz="12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Book Antiqua" panose="02040602050305030304" pitchFamily="18" charset="0"/>
              </a:rPr>
              <a:t>0001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7377" y="105393"/>
            <a:ext cx="88665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Book Antiqua" panose="02040602050305030304" pitchFamily="18" charset="0"/>
              </a:rPr>
              <a:t>Figure 6:Histograms </a:t>
            </a:r>
            <a:r>
              <a:rPr lang="en-US" sz="1600" dirty="0">
                <a:latin typeface="Book Antiqua" panose="02040602050305030304" pitchFamily="18" charset="0"/>
              </a:rPr>
              <a:t>of evolution of median OS following NIACE score in </a:t>
            </a:r>
            <a:r>
              <a:rPr lang="en-US" sz="1600" dirty="0" smtClean="0">
                <a:latin typeface="Book Antiqua" panose="02040602050305030304" pitchFamily="18" charset="0"/>
              </a:rPr>
              <a:t>HCC </a:t>
            </a:r>
            <a:r>
              <a:rPr lang="en-US" sz="1600" dirty="0">
                <a:latin typeface="Book Antiqua" panose="02040602050305030304" pitchFamily="18" charset="0"/>
              </a:rPr>
              <a:t>patients from a multicenter French study  treated by TACE (grey bars center </a:t>
            </a:r>
            <a:r>
              <a:rPr lang="en-US" sz="1600" dirty="0" smtClean="0">
                <a:latin typeface="Book Antiqua" panose="02040602050305030304" pitchFamily="18" charset="0"/>
              </a:rPr>
              <a:t>1, black </a:t>
            </a:r>
            <a:r>
              <a:rPr lang="en-US" sz="1600" dirty="0">
                <a:latin typeface="Book Antiqua" panose="02040602050305030304" pitchFamily="18" charset="0"/>
              </a:rPr>
              <a:t>bars center </a:t>
            </a:r>
            <a:r>
              <a:rPr lang="en-US" sz="1600" dirty="0" smtClean="0">
                <a:latin typeface="Book Antiqua" panose="02040602050305030304" pitchFamily="18" charset="0"/>
              </a:rPr>
              <a:t>2</a:t>
            </a:r>
            <a:r>
              <a:rPr lang="en-US" sz="1600" dirty="0">
                <a:latin typeface="Book Antiqua" panose="02040602050305030304" pitchFamily="18" charset="0"/>
              </a:rPr>
              <a:t>)</a:t>
            </a:r>
            <a:endParaRPr lang="fr-FR" sz="1600" dirty="0">
              <a:latin typeface="Book Antiqua" panose="0204060205030503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5887" y="4548666"/>
            <a:ext cx="10791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n>
                  <a:solidFill>
                    <a:sysClr val="windowText" lastClr="000000"/>
                  </a:solidFill>
                </a:ln>
                <a:latin typeface="Book Antiqua" panose="02040602050305030304" pitchFamily="18" charset="0"/>
                <a:cs typeface="Times New Roman" panose="02020603050405020304" pitchFamily="18" charset="0"/>
              </a:rPr>
              <a:t>NIACE score</a:t>
            </a:r>
            <a:endParaRPr lang="en-US" sz="1200" dirty="0">
              <a:ln>
                <a:solidFill>
                  <a:sysClr val="windowText" lastClr="000000"/>
                </a:solidFill>
              </a:ln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-7244" y="5126995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n>
                  <a:solidFill>
                    <a:sysClr val="windowText" lastClr="000000"/>
                  </a:solidFill>
                </a:ln>
                <a:latin typeface="Book Antiqua" panose="02040602050305030304" pitchFamily="18" charset="0"/>
                <a:cs typeface="Times New Roman" panose="02020603050405020304" pitchFamily="18" charset="0"/>
              </a:rPr>
              <a:t>Patients, n</a:t>
            </a:r>
            <a:endParaRPr lang="en-US" sz="1000" dirty="0">
              <a:ln>
                <a:solidFill>
                  <a:sysClr val="windowText" lastClr="000000"/>
                </a:solidFill>
              </a:ln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47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65860" y="324621"/>
            <a:ext cx="6423660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BCLC B HCC,  Child – </a:t>
            </a:r>
            <a:r>
              <a:rPr lang="en-US" sz="1200" dirty="0" err="1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pugh</a:t>
            </a:r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 grade A / B7</a:t>
            </a:r>
            <a:endParaRPr lang="en-US" sz="12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60170" y="1223692"/>
            <a:ext cx="3075726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TACE treatment:</a:t>
            </a:r>
          </a:p>
          <a:p>
            <a:r>
              <a:rPr lang="en-US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No </a:t>
            </a:r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absolute contraindication</a:t>
            </a:r>
          </a:p>
          <a:p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HAP score: A / B</a:t>
            </a:r>
          </a:p>
          <a:p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State score ≥ 18 points</a:t>
            </a:r>
          </a:p>
          <a:p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NIACE score ≤3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612887" y="1894047"/>
            <a:ext cx="2976633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Absolute contraindication to TACE:</a:t>
            </a:r>
          </a:p>
          <a:p>
            <a:r>
              <a:rPr lang="en-US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alternative </a:t>
            </a:r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therapy or supportive care</a:t>
            </a:r>
          </a:p>
          <a:p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HAP score: C / D</a:t>
            </a:r>
          </a:p>
          <a:p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State score &lt; 18 points</a:t>
            </a:r>
          </a:p>
          <a:p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NIACE score &gt; 3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27584" y="2488322"/>
            <a:ext cx="1584176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First TACE</a:t>
            </a:r>
            <a:endParaRPr lang="en-US" sz="1200" dirty="0" smtClean="0">
              <a:solidFill>
                <a:sysClr val="windowText" lastClr="000000"/>
              </a:solidFill>
              <a:latin typeface="Book Antiqua" panose="02040602050305030304" pitchFamily="18" charset="0"/>
              <a:sym typeface="Symbo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20210" y="5831512"/>
            <a:ext cx="1584176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Second TACE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60170" y="4747110"/>
            <a:ext cx="230425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ART 0 – 1,5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ABCR ≤ 2</a:t>
            </a:r>
            <a:endParaRPr lang="en-US" sz="12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29070" y="4433143"/>
            <a:ext cx="216024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ART  ≥2,5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ABCR &gt;2</a:t>
            </a:r>
            <a:endParaRPr lang="en-US" sz="12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60170" y="3455783"/>
            <a:ext cx="2091590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CT scan and /or MRI</a:t>
            </a:r>
            <a:endParaRPr lang="en-US" sz="12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60170" y="4331141"/>
            <a:ext cx="2304256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Stable </a:t>
            </a:r>
            <a:r>
              <a:rPr lang="en-US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disease </a:t>
            </a:r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or Response</a:t>
            </a:r>
            <a:endParaRPr lang="en-US" sz="12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210598" y="3529081"/>
            <a:ext cx="286709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Progressive disease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new lesion(s</a:t>
            </a:r>
            <a:r>
              <a:rPr lang="en-US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) and /or </a:t>
            </a:r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growth </a:t>
            </a:r>
            <a:r>
              <a:rPr lang="en-US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of</a:t>
            </a:r>
          </a:p>
          <a:p>
            <a:pPr algn="ctr"/>
            <a:r>
              <a:rPr lang="en-US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existing lesion</a:t>
            </a:r>
            <a:endParaRPr lang="en-US" sz="1200" dirty="0" smtClean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17" name="Connecteur droit avec flèche 16"/>
          <p:cNvCxnSpPr>
            <a:stCxn id="9" idx="2"/>
          </p:cNvCxnSpPr>
          <p:nvPr/>
        </p:nvCxnSpPr>
        <p:spPr>
          <a:xfrm>
            <a:off x="1605965" y="3732782"/>
            <a:ext cx="0" cy="56320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1652923" y="5177997"/>
            <a:ext cx="0" cy="61701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H="1">
            <a:off x="3851920" y="1353344"/>
            <a:ext cx="540060" cy="36004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4391980" y="1353344"/>
            <a:ext cx="522920" cy="36004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9" idx="3"/>
          </p:cNvCxnSpPr>
          <p:nvPr/>
        </p:nvCxnSpPr>
        <p:spPr>
          <a:xfrm flipV="1">
            <a:off x="2651760" y="3586588"/>
            <a:ext cx="1108710" cy="769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4612888" y="5561617"/>
            <a:ext cx="3771092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alternative therapy or supportive </a:t>
            </a:r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care, according to:</a:t>
            </a:r>
            <a:endParaRPr lang="en-US" sz="12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  <a:p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Untreatable Progression?</a:t>
            </a:r>
          </a:p>
          <a:p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Child-Pugh grade? ECOG PS?</a:t>
            </a:r>
          </a:p>
        </p:txBody>
      </p:sp>
      <p:cxnSp>
        <p:nvCxnSpPr>
          <p:cNvPr id="36" name="Connecteur droit avec flèche 35"/>
          <p:cNvCxnSpPr>
            <a:stCxn id="8" idx="2"/>
          </p:cNvCxnSpPr>
          <p:nvPr/>
        </p:nvCxnSpPr>
        <p:spPr>
          <a:xfrm>
            <a:off x="5509190" y="4894808"/>
            <a:ext cx="0" cy="67633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endCxn id="2" idx="2"/>
          </p:cNvCxnSpPr>
          <p:nvPr/>
        </p:nvCxnSpPr>
        <p:spPr>
          <a:xfrm flipH="1" flipV="1">
            <a:off x="4377690" y="601620"/>
            <a:ext cx="14290" cy="7517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0" y="-43833"/>
            <a:ext cx="9130447" cy="338554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Figure </a:t>
            </a:r>
            <a:r>
              <a:rPr lang="fr-FR" sz="14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7: </a:t>
            </a:r>
            <a:r>
              <a:rPr lang="fr-FR" sz="1600" dirty="0" err="1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P</a:t>
            </a:r>
            <a:r>
              <a:rPr lang="fr-FR" sz="1600" dirty="0" err="1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rognostic</a:t>
            </a:r>
            <a:r>
              <a:rPr lang="fr-FR" sz="14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 </a:t>
            </a:r>
            <a:r>
              <a:rPr lang="fr-FR" sz="14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scores </a:t>
            </a:r>
            <a:r>
              <a:rPr lang="fr-FR" sz="1400" dirty="0" err="1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designed</a:t>
            </a:r>
            <a:r>
              <a:rPr lang="fr-FR" sz="14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 </a:t>
            </a:r>
            <a:r>
              <a:rPr lang="fr-FR" sz="14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to TACE, an </a:t>
            </a:r>
            <a:r>
              <a:rPr lang="fr-FR" sz="1400" dirty="0" err="1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aid</a:t>
            </a:r>
            <a:r>
              <a:rPr lang="fr-FR" sz="14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 to the </a:t>
            </a:r>
            <a:r>
              <a:rPr lang="fr-FR" sz="1400" dirty="0" err="1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decision</a:t>
            </a:r>
            <a:r>
              <a:rPr lang="fr-FR" sz="14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 </a:t>
            </a:r>
            <a:r>
              <a:rPr lang="fr-FR" sz="1400" dirty="0" err="1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making</a:t>
            </a:r>
            <a:r>
              <a:rPr lang="fr-FR" sz="14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 </a:t>
            </a:r>
            <a:r>
              <a:rPr lang="fr-FR" sz="1400" dirty="0" err="1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process</a:t>
            </a:r>
            <a:r>
              <a:rPr lang="fr-FR" sz="14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: in </a:t>
            </a:r>
            <a:r>
              <a:rPr lang="fr-FR" sz="14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P</a:t>
            </a:r>
            <a:r>
              <a:rPr lang="fr-FR" sz="14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ractice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60170" y="6237208"/>
            <a:ext cx="307572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Simila</a:t>
            </a:r>
            <a:r>
              <a:rPr lang="en-US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r </a:t>
            </a:r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diagram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Objective</a:t>
            </a:r>
            <a:r>
              <a:rPr lang="en-US" sz="12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: achieve disease control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165860" y="608648"/>
            <a:ext cx="321183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BCLC A HCC </a:t>
            </a:r>
            <a:r>
              <a:rPr lang="en-US" sz="11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(not suitable for surgery or RFA)</a:t>
            </a:r>
          </a:p>
          <a:p>
            <a:r>
              <a:rPr lang="en-US" sz="12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BCLC C HCC </a:t>
            </a:r>
            <a:r>
              <a:rPr lang="en-US" sz="11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(sectorial </a:t>
            </a:r>
            <a:r>
              <a:rPr lang="en-US" sz="1100" dirty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portal </a:t>
            </a:r>
            <a:r>
              <a:rPr lang="en-US" sz="1100" dirty="0" smtClean="0">
                <a:solidFill>
                  <a:sysClr val="windowText" lastClr="000000"/>
                </a:solidFill>
                <a:latin typeface="Book Antiqua" panose="02040602050305030304" pitchFamily="18" charset="0"/>
              </a:rPr>
              <a:t>vein thrombosis)</a:t>
            </a:r>
            <a:endParaRPr lang="en-US" sz="1100" dirty="0">
              <a:solidFill>
                <a:sysClr val="windowText" lastClr="00000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1605965" y="2761807"/>
            <a:ext cx="0" cy="53242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40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727757"/>
              </p:ext>
            </p:extLst>
          </p:nvPr>
        </p:nvGraphicFramePr>
        <p:xfrm>
          <a:off x="72007" y="483494"/>
          <a:ext cx="8949155" cy="481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3650"/>
                <a:gridCol w="914400"/>
                <a:gridCol w="617517"/>
                <a:gridCol w="771896"/>
                <a:gridCol w="724395"/>
                <a:gridCol w="136012"/>
                <a:gridCol w="576507"/>
                <a:gridCol w="724395"/>
                <a:gridCol w="715322"/>
                <a:gridCol w="662216"/>
                <a:gridCol w="641267"/>
                <a:gridCol w="665019"/>
                <a:gridCol w="696559"/>
              </a:tblGrid>
              <a:tr h="370840">
                <a:tc>
                  <a:txBody>
                    <a:bodyPr/>
                    <a:lstStyle/>
                    <a:p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Point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0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1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2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3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4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5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6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7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8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9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10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Number of tumor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0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Single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4,3</a:t>
                      </a:r>
                    </a:p>
                    <a:p>
                      <a:pPr algn="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Two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10</a:t>
                      </a: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Three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Size of the largest tumor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≤2</a:t>
                      </a: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cm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2,1-3,0</a:t>
                      </a:r>
                    </a:p>
                    <a:p>
                      <a:pPr algn="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cm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6,3</a:t>
                      </a:r>
                    </a:p>
                    <a:p>
                      <a:pPr algn="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3,1-5,0</a:t>
                      </a:r>
                    </a:p>
                    <a:p>
                      <a:pPr algn="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cm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Serum Albumin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≥4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3,8</a:t>
                      </a: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&lt;4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Meld score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meld&lt;8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meld≥8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Blood Platelet</a:t>
                      </a:r>
                      <a:r>
                        <a:rPr lang="en-US" sz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 count</a:t>
                      </a:r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ctr"/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≥150.000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ctr"/>
                      <a:endParaRPr lang="en-US" sz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&lt;150.000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n>
                          <a:noFill/>
                        </a:ln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72007" y="35472"/>
            <a:ext cx="8532441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ook Antiqua" panose="02040602050305030304" pitchFamily="18" charset="0"/>
              </a:rPr>
              <a:t>Figure 8: Nomogram for HCC Recurrence after RFA</a:t>
            </a:r>
            <a:endParaRPr lang="en-US" sz="1600" dirty="0">
              <a:latin typeface="Book Antiqua" panose="02040602050305030304" pitchFamily="18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1587558" y="483494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323814" y="493394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3072207" y="493394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828032" y="493394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4550452" y="503000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284747" y="493394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5967808" y="504407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6682074" y="504693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7321363" y="504407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7984403" y="500735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8659314" y="500735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575683" y="1015894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4714727" y="1023525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8657339" y="1009385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1563808" y="1728394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4572227" y="1736025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6159557" y="1736025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1540058" y="2702144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4204102" y="2709775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1563808" y="3390894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3919102" y="3398525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906590"/>
              </p:ext>
            </p:extLst>
          </p:nvPr>
        </p:nvGraphicFramePr>
        <p:xfrm>
          <a:off x="855023" y="5435959"/>
          <a:ext cx="8166138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1023"/>
                <a:gridCol w="1361023"/>
                <a:gridCol w="1361023"/>
                <a:gridCol w="1361023"/>
                <a:gridCol w="1361023"/>
                <a:gridCol w="1361023"/>
              </a:tblGrid>
              <a:tr h="0">
                <a:tc>
                  <a:txBody>
                    <a:bodyPr/>
                    <a:lstStyle/>
                    <a:p>
                      <a:endParaRPr lang="en-US" sz="1400" dirty="0">
                        <a:latin typeface="Book Antiqua" panose="0204060205030503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Book Antiqua" panose="0204060205030503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Book Antiqua" panose="0204060205030503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Book Antiqua" panose="0204060205030503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Book Antiqua" panose="0204060205030503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Book Antiqua" panose="02040602050305030304" pitchFamily="18" charset="0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Book Antiqua" panose="02040602050305030304" pitchFamily="18" charset="0"/>
                        </a:rPr>
                        <a:t>0</a:t>
                      </a:r>
                      <a:endParaRPr lang="en-US" sz="1400" dirty="0">
                        <a:latin typeface="Book Antiqua" panose="0204060205030503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ook Antiqua" panose="02040602050305030304" pitchFamily="18" charset="0"/>
                        </a:rPr>
                        <a:t>5</a:t>
                      </a:r>
                      <a:endParaRPr lang="en-US" sz="1400" dirty="0">
                        <a:latin typeface="Book Antiqua" panose="0204060205030503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ook Antiqua" panose="02040602050305030304" pitchFamily="18" charset="0"/>
                        </a:rPr>
                        <a:t>10</a:t>
                      </a:r>
                      <a:endParaRPr lang="en-US" sz="1400" dirty="0">
                        <a:latin typeface="Book Antiqua" panose="0204060205030503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ook Antiqua" panose="02040602050305030304" pitchFamily="18" charset="0"/>
                        </a:rPr>
                        <a:t>15</a:t>
                      </a:r>
                      <a:endParaRPr lang="en-US" sz="1400" dirty="0">
                        <a:latin typeface="Book Antiqua" panose="0204060205030503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ook Antiqua" panose="02040602050305030304" pitchFamily="18" charset="0"/>
                        </a:rPr>
                        <a:t>20</a:t>
                      </a:r>
                      <a:endParaRPr lang="en-US" sz="1400" dirty="0">
                        <a:latin typeface="Book Antiqua" panose="0204060205030503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ook Antiqua" panose="02040602050305030304" pitchFamily="18" charset="0"/>
                        </a:rPr>
                        <a:t>23,8</a:t>
                      </a:r>
                      <a:endParaRPr lang="en-US" sz="1400" dirty="0">
                        <a:latin typeface="Book Antiqua" panose="02040602050305030304" pitchFamily="18" charset="0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Book Antiqua" panose="02040602050305030304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Book Antiqua" panose="02040602050305030304" pitchFamily="18" charset="0"/>
                        </a:rPr>
                        <a:t>84%</a:t>
                      </a:r>
                      <a:endParaRPr lang="en-US" sz="1400" dirty="0">
                        <a:latin typeface="Book Antiqua" panose="0204060205030503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ook Antiqua" panose="02040602050305030304" pitchFamily="18" charset="0"/>
                        </a:rPr>
                        <a:t>73%</a:t>
                      </a:r>
                      <a:endParaRPr lang="en-US" sz="1400" dirty="0">
                        <a:latin typeface="Book Antiqua" panose="0204060205030503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ook Antiqua" panose="02040602050305030304" pitchFamily="18" charset="0"/>
                        </a:rPr>
                        <a:t>62%</a:t>
                      </a:r>
                      <a:endParaRPr lang="en-US" sz="1400" dirty="0">
                        <a:latin typeface="Book Antiqua" panose="0204060205030503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ook Antiqua" panose="02040602050305030304" pitchFamily="18" charset="0"/>
                        </a:rPr>
                        <a:t>45%</a:t>
                      </a:r>
                      <a:endParaRPr lang="en-US" sz="1400" dirty="0">
                        <a:latin typeface="Book Antiqua" panose="0204060205030503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ook Antiqua" panose="02040602050305030304" pitchFamily="18" charset="0"/>
                        </a:rPr>
                        <a:t>29%</a:t>
                      </a:r>
                      <a:endParaRPr lang="en-US" sz="1400" dirty="0">
                        <a:latin typeface="Book Antiqua" panose="0204060205030503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ook Antiqua" panose="02040602050305030304" pitchFamily="18" charset="0"/>
                        </a:rPr>
                        <a:t>19%</a:t>
                      </a:r>
                      <a:endParaRPr lang="en-US" sz="1400" dirty="0">
                        <a:latin typeface="Book Antiqua" panose="02040602050305030304" pitchFamily="18" charset="0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cxnSp>
        <p:nvCxnSpPr>
          <p:cNvPr id="95" name="Connecteur droit 94"/>
          <p:cNvCxnSpPr/>
          <p:nvPr/>
        </p:nvCxnSpPr>
        <p:spPr>
          <a:xfrm>
            <a:off x="1577889" y="4392465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>
            <a:off x="1540058" y="5789644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>
          <a:xfrm>
            <a:off x="2880232" y="5799544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/>
          <p:cNvCxnSpPr/>
          <p:nvPr/>
        </p:nvCxnSpPr>
        <p:spPr>
          <a:xfrm>
            <a:off x="3919102" y="4392465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/>
          <p:cNvCxnSpPr/>
          <p:nvPr/>
        </p:nvCxnSpPr>
        <p:spPr>
          <a:xfrm>
            <a:off x="4227852" y="5809150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>
          <a:xfrm>
            <a:off x="5613307" y="5809150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103"/>
          <p:cNvCxnSpPr/>
          <p:nvPr/>
        </p:nvCxnSpPr>
        <p:spPr>
          <a:xfrm>
            <a:off x="6963138" y="5822432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105"/>
          <p:cNvCxnSpPr/>
          <p:nvPr/>
        </p:nvCxnSpPr>
        <p:spPr>
          <a:xfrm>
            <a:off x="8348589" y="5818760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ZoneTexte 106"/>
          <p:cNvSpPr txBox="1"/>
          <p:nvPr/>
        </p:nvSpPr>
        <p:spPr>
          <a:xfrm>
            <a:off x="72007" y="5943017"/>
            <a:ext cx="1163782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Book Antiqua" panose="02040602050305030304" pitchFamily="18" charset="0"/>
              </a:rPr>
              <a:t>Total points</a:t>
            </a:r>
            <a:endParaRPr lang="en-US" sz="1400" dirty="0">
              <a:latin typeface="Book Antiqua" panose="02040602050305030304" pitchFamily="18" charset="0"/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0" y="6289484"/>
            <a:ext cx="1341912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Book Antiqua" panose="02040602050305030304" pitchFamily="18" charset="0"/>
              </a:rPr>
              <a:t>Recurrence-free Survival</a:t>
            </a:r>
            <a:endParaRPr lang="en-US" sz="1400" dirty="0">
              <a:latin typeface="Book Antiqua" panose="02040602050305030304" pitchFamily="18" charset="0"/>
            </a:endParaRPr>
          </a:p>
        </p:txBody>
      </p:sp>
      <p:cxnSp>
        <p:nvCxnSpPr>
          <p:cNvPr id="110" name="Connecteur droit 109"/>
          <p:cNvCxnSpPr/>
          <p:nvPr/>
        </p:nvCxnSpPr>
        <p:spPr>
          <a:xfrm>
            <a:off x="1526208" y="6262669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110"/>
          <p:cNvCxnSpPr/>
          <p:nvPr/>
        </p:nvCxnSpPr>
        <p:spPr>
          <a:xfrm>
            <a:off x="2890132" y="6272569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>
            <a:off x="4237752" y="6270300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>
            <a:off x="5611332" y="6270300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113"/>
          <p:cNvCxnSpPr/>
          <p:nvPr/>
        </p:nvCxnSpPr>
        <p:spPr>
          <a:xfrm>
            <a:off x="6984913" y="6283582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/>
          <p:cNvCxnSpPr/>
          <p:nvPr/>
        </p:nvCxnSpPr>
        <p:spPr>
          <a:xfrm>
            <a:off x="8358489" y="6268035"/>
            <a:ext cx="0" cy="1804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/>
          <p:nvPr/>
        </p:nvCxnSpPr>
        <p:spPr>
          <a:xfrm>
            <a:off x="1577889" y="483494"/>
            <a:ext cx="70794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/>
          <p:cNvCxnSpPr/>
          <p:nvPr/>
        </p:nvCxnSpPr>
        <p:spPr>
          <a:xfrm>
            <a:off x="1563808" y="1009385"/>
            <a:ext cx="70794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/>
          <p:nvPr/>
        </p:nvCxnSpPr>
        <p:spPr>
          <a:xfrm flipV="1">
            <a:off x="1540058" y="1728394"/>
            <a:ext cx="4619499" cy="76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 flipV="1">
            <a:off x="1526208" y="2702144"/>
            <a:ext cx="2677894" cy="76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>
            <a:off x="1563808" y="3398525"/>
            <a:ext cx="235529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/>
          <p:cNvCxnSpPr/>
          <p:nvPr/>
        </p:nvCxnSpPr>
        <p:spPr>
          <a:xfrm>
            <a:off x="1563808" y="4392465"/>
            <a:ext cx="235529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127"/>
          <p:cNvCxnSpPr/>
          <p:nvPr/>
        </p:nvCxnSpPr>
        <p:spPr>
          <a:xfrm>
            <a:off x="1526208" y="5789644"/>
            <a:ext cx="6832281" cy="291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129"/>
          <p:cNvCxnSpPr/>
          <p:nvPr/>
        </p:nvCxnSpPr>
        <p:spPr>
          <a:xfrm>
            <a:off x="1526208" y="6262669"/>
            <a:ext cx="682238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68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2892331977"/>
              </p:ext>
            </p:extLst>
          </p:nvPr>
        </p:nvGraphicFramePr>
        <p:xfrm>
          <a:off x="247527" y="1393031"/>
          <a:ext cx="893209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3776948" y="5425479"/>
            <a:ext cx="17988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n>
                  <a:solidFill>
                    <a:sysClr val="windowText" lastClr="000000"/>
                  </a:solidFill>
                </a:ln>
                <a:latin typeface="Book Antiqua" panose="02040602050305030304" pitchFamily="18" charset="0"/>
              </a:rPr>
              <a:t>NIACE score </a:t>
            </a:r>
            <a:r>
              <a:rPr lang="en-US" sz="1400" dirty="0">
                <a:ln>
                  <a:solidFill>
                    <a:sysClr val="windowText" lastClr="000000"/>
                  </a:solidFill>
                </a:ln>
                <a:latin typeface="Book Antiqua" panose="02040602050305030304" pitchFamily="18" charset="0"/>
              </a:rPr>
              <a:t>results</a:t>
            </a:r>
          </a:p>
        </p:txBody>
      </p:sp>
      <p:sp>
        <p:nvSpPr>
          <p:cNvPr id="6" name="Rectangle 5"/>
          <p:cNvSpPr/>
          <p:nvPr/>
        </p:nvSpPr>
        <p:spPr>
          <a:xfrm rot="-5400000">
            <a:off x="-857850" y="2459065"/>
            <a:ext cx="20217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n>
                  <a:solidFill>
                    <a:schemeClr val="tx1"/>
                  </a:solidFill>
                </a:ln>
                <a:latin typeface="Book Antiqua" panose="02040602050305030304" pitchFamily="18" charset="0"/>
              </a:rPr>
              <a:t>Survival time (months)</a:t>
            </a: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923299"/>
              </p:ext>
            </p:extLst>
          </p:nvPr>
        </p:nvGraphicFramePr>
        <p:xfrm>
          <a:off x="682807" y="4956962"/>
          <a:ext cx="8424939" cy="2465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1"/>
                <a:gridCol w="679273"/>
                <a:gridCol w="256831"/>
                <a:gridCol w="382310"/>
                <a:gridCol w="355078"/>
                <a:gridCol w="568125"/>
                <a:gridCol w="284062"/>
                <a:gridCol w="484258"/>
                <a:gridCol w="446449"/>
                <a:gridCol w="432046"/>
                <a:gridCol w="432050"/>
                <a:gridCol w="576064"/>
                <a:gridCol w="288032"/>
                <a:gridCol w="432046"/>
                <a:gridCol w="360042"/>
                <a:gridCol w="403244"/>
                <a:gridCol w="842494"/>
                <a:gridCol w="842494"/>
              </a:tblGrid>
              <a:tr h="246569">
                <a:tc>
                  <a:txBody>
                    <a:bodyPr/>
                    <a:lstStyle/>
                    <a:p>
                      <a:pPr algn="r"/>
                      <a:r>
                        <a:rPr lang="fr-FR" sz="9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Book Antiqua" panose="02040602050305030304" pitchFamily="18" charset="0"/>
                        </a:rPr>
                        <a:t>87</a:t>
                      </a:r>
                      <a:endParaRPr lang="fr-FR" sz="900" dirty="0">
                        <a:ln>
                          <a:solidFill>
                            <a:schemeClr val="tx1"/>
                          </a:solidFill>
                        </a:ln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Book Antiqua" panose="02040602050305030304" pitchFamily="18" charset="0"/>
                        </a:rPr>
                        <a:t>58</a:t>
                      </a:r>
                      <a:endParaRPr lang="fr-FR" sz="900" dirty="0">
                        <a:ln>
                          <a:solidFill>
                            <a:schemeClr val="tx1"/>
                          </a:solidFill>
                        </a:ln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Book Antiqua" panose="02040602050305030304" pitchFamily="18" charset="0"/>
                        </a:rPr>
                        <a:t>5</a:t>
                      </a:r>
                      <a:endParaRPr lang="fr-FR" sz="900" dirty="0">
                        <a:ln>
                          <a:solidFill>
                            <a:schemeClr val="tx1"/>
                          </a:solidFill>
                        </a:ln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Book Antiqua" panose="02040602050305030304" pitchFamily="18" charset="0"/>
                        </a:rPr>
                        <a:t>6</a:t>
                      </a:r>
                      <a:endParaRPr lang="fr-FR" sz="900" dirty="0">
                        <a:ln>
                          <a:solidFill>
                            <a:schemeClr val="tx1"/>
                          </a:solidFill>
                        </a:ln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9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Book Antiqua" panose="02040602050305030304" pitchFamily="18" charset="0"/>
                        </a:rPr>
                        <a:t>36</a:t>
                      </a:r>
                      <a:endParaRPr lang="fr-FR" sz="900" dirty="0">
                        <a:ln>
                          <a:solidFill>
                            <a:schemeClr val="tx1"/>
                          </a:solidFill>
                        </a:ln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Book Antiqua" panose="02040602050305030304" pitchFamily="18" charset="0"/>
                        </a:rPr>
                        <a:t>18</a:t>
                      </a:r>
                      <a:endParaRPr lang="fr-FR" sz="900" dirty="0">
                        <a:ln>
                          <a:solidFill>
                            <a:schemeClr val="tx1"/>
                          </a:solidFill>
                        </a:ln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9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Book Antiqua" panose="02040602050305030304" pitchFamily="18" charset="0"/>
                        </a:rPr>
                        <a:t>3</a:t>
                      </a:r>
                      <a:endParaRPr lang="fr-FR" sz="900" dirty="0">
                        <a:ln>
                          <a:solidFill>
                            <a:schemeClr val="tx1"/>
                          </a:solidFill>
                        </a:ln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Book Antiqua" panose="02040602050305030304" pitchFamily="18" charset="0"/>
                        </a:rPr>
                        <a:t>5</a:t>
                      </a:r>
                      <a:endParaRPr lang="fr-FR" sz="900" dirty="0">
                        <a:ln>
                          <a:solidFill>
                            <a:schemeClr val="tx1"/>
                          </a:solidFill>
                        </a:ln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9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Book Antiqua" panose="02040602050305030304" pitchFamily="18" charset="0"/>
                        </a:rPr>
                        <a:t>14</a:t>
                      </a:r>
                      <a:endParaRPr lang="fr-FR" sz="900" dirty="0">
                        <a:ln>
                          <a:solidFill>
                            <a:schemeClr val="tx1"/>
                          </a:solidFill>
                        </a:ln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Book Antiqua" panose="02040602050305030304" pitchFamily="18" charset="0"/>
                        </a:rPr>
                        <a:t>7</a:t>
                      </a:r>
                      <a:endParaRPr lang="fr-FR" sz="900" dirty="0">
                        <a:ln>
                          <a:solidFill>
                            <a:schemeClr val="tx1"/>
                          </a:solidFill>
                        </a:ln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9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Book Antiqua" panose="02040602050305030304" pitchFamily="18" charset="0"/>
                        </a:rPr>
                        <a:t>1</a:t>
                      </a:r>
                      <a:endParaRPr lang="fr-FR" sz="900" dirty="0">
                        <a:ln>
                          <a:solidFill>
                            <a:schemeClr val="tx1"/>
                          </a:solidFill>
                        </a:ln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Book Antiqua" panose="02040602050305030304" pitchFamily="18" charset="0"/>
                        </a:rPr>
                        <a:t>3</a:t>
                      </a:r>
                      <a:endParaRPr lang="fr-FR" sz="900" dirty="0">
                        <a:ln>
                          <a:solidFill>
                            <a:schemeClr val="tx1"/>
                          </a:solidFill>
                        </a:ln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Book Antiqua" panose="02040602050305030304" pitchFamily="18" charset="0"/>
                        </a:rPr>
                        <a:t>-</a:t>
                      </a:r>
                      <a:endParaRPr lang="fr-FR" sz="900" dirty="0">
                        <a:ln>
                          <a:solidFill>
                            <a:schemeClr val="tx1"/>
                          </a:solidFill>
                        </a:ln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Book Antiqua" panose="02040602050305030304" pitchFamily="18" charset="0"/>
                        </a:rPr>
                        <a:t>4</a:t>
                      </a:r>
                      <a:endParaRPr lang="fr-FR" sz="900" dirty="0">
                        <a:ln>
                          <a:solidFill>
                            <a:schemeClr val="tx1"/>
                          </a:solidFill>
                        </a:ln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Book Antiqua" panose="02040602050305030304" pitchFamily="18" charset="0"/>
                        </a:rPr>
                        <a:t>-</a:t>
                      </a:r>
                      <a:endParaRPr lang="fr-FR" sz="900" dirty="0">
                        <a:ln>
                          <a:solidFill>
                            <a:schemeClr val="tx1"/>
                          </a:solidFill>
                        </a:ln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Book Antiqua" panose="02040602050305030304" pitchFamily="18" charset="0"/>
                        </a:rPr>
                        <a:t>3</a:t>
                      </a:r>
                      <a:endParaRPr lang="fr-FR" sz="900" dirty="0">
                        <a:ln>
                          <a:solidFill>
                            <a:schemeClr val="tx1"/>
                          </a:solidFill>
                        </a:ln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n>
                          <a:solidFill>
                            <a:schemeClr val="tx1"/>
                          </a:solidFill>
                        </a:ln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ln>
                          <a:solidFill>
                            <a:schemeClr val="tx1"/>
                          </a:solidFill>
                        </a:ln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795464" y="3258269"/>
            <a:ext cx="7168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Book Antiqua" panose="02040602050305030304" pitchFamily="18" charset="0"/>
              </a:rPr>
              <a:t>P&lt;.</a:t>
            </a:r>
            <a:r>
              <a:rPr lang="fr-FR" sz="12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Book Antiqua" panose="02040602050305030304" pitchFamily="18" charset="0"/>
              </a:rPr>
              <a:t>0001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3003" y="295393"/>
            <a:ext cx="89191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Book Antiqua" panose="02040602050305030304" pitchFamily="18" charset="0"/>
              </a:rPr>
              <a:t>Figure 9: Histograms of evolution of median OS following NIACE score in HCC </a:t>
            </a:r>
            <a:r>
              <a:rPr lang="en-US" sz="1600" dirty="0">
                <a:latin typeface="Book Antiqua" panose="02040602050305030304" pitchFamily="18" charset="0"/>
              </a:rPr>
              <a:t>patients from a multicenter French study </a:t>
            </a:r>
            <a:r>
              <a:rPr lang="en-US" sz="1600" dirty="0" smtClean="0">
                <a:latin typeface="Book Antiqua" panose="02040602050305030304" pitchFamily="18" charset="0"/>
              </a:rPr>
              <a:t>treated by surgery / RFA  (grey </a:t>
            </a:r>
            <a:r>
              <a:rPr lang="en-US" sz="1600" dirty="0">
                <a:latin typeface="Book Antiqua" panose="02040602050305030304" pitchFamily="18" charset="0"/>
              </a:rPr>
              <a:t>bars center </a:t>
            </a:r>
            <a:r>
              <a:rPr lang="en-US" sz="1600" dirty="0" smtClean="0">
                <a:latin typeface="Book Antiqua" panose="02040602050305030304" pitchFamily="18" charset="0"/>
              </a:rPr>
              <a:t>5, black </a:t>
            </a:r>
            <a:r>
              <a:rPr lang="en-US" sz="1600" dirty="0">
                <a:latin typeface="Book Antiqua" panose="02040602050305030304" pitchFamily="18" charset="0"/>
              </a:rPr>
              <a:t>bars center </a:t>
            </a:r>
            <a:r>
              <a:rPr lang="en-US" sz="1600" dirty="0" smtClean="0">
                <a:latin typeface="Book Antiqua" panose="02040602050305030304" pitchFamily="18" charset="0"/>
              </a:rPr>
              <a:t>1)</a:t>
            </a:r>
            <a:endParaRPr lang="fr-FR" sz="1600" dirty="0">
              <a:latin typeface="Book Antiqua" panose="02040602050305030304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-66619" y="4972620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n>
                  <a:solidFill>
                    <a:sysClr val="windowText" lastClr="000000"/>
                  </a:solidFill>
                </a:ln>
                <a:latin typeface="Book Antiqua" panose="02040602050305030304" pitchFamily="18" charset="0"/>
                <a:cs typeface="Times New Roman" panose="02020603050405020304" pitchFamily="18" charset="0"/>
              </a:rPr>
              <a:t>Patients, n</a:t>
            </a:r>
            <a:endParaRPr lang="en-US" sz="1000" dirty="0">
              <a:ln>
                <a:solidFill>
                  <a:sysClr val="windowText" lastClr="000000"/>
                </a:solidFill>
              </a:ln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21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3748</TotalTime>
  <Words>977</Words>
  <Application>Microsoft Office PowerPoint</Application>
  <PresentationFormat>Affichage à l'écran (4:3)</PresentationFormat>
  <Paragraphs>413</Paragraphs>
  <Slides>9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xavier adhoute</dc:creator>
  <cp:lastModifiedBy>admin</cp:lastModifiedBy>
  <cp:revision>130</cp:revision>
  <dcterms:created xsi:type="dcterms:W3CDTF">2015-12-05T15:32:34Z</dcterms:created>
  <dcterms:modified xsi:type="dcterms:W3CDTF">2016-02-17T06:00:24Z</dcterms:modified>
</cp:coreProperties>
</file>