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453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20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73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01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54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10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02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08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35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B84D-6EB0-4C6D-86D8-E4FB51947446}" type="datetimeFigureOut">
              <a:rPr lang="zh-CN" altLang="en-US" smtClean="0"/>
              <a:t>2018/9/13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A7A7-C4D0-4251-B1FC-86C0FEED7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61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1CBFE8A-0F1C-4CE4-BD36-BF3087863837}"/>
              </a:ext>
            </a:extLst>
          </p:cNvPr>
          <p:cNvGrpSpPr/>
          <p:nvPr/>
        </p:nvGrpSpPr>
        <p:grpSpPr>
          <a:xfrm>
            <a:off x="1600177" y="922445"/>
            <a:ext cx="5351964" cy="5013109"/>
            <a:chOff x="1122519" y="246485"/>
            <a:chExt cx="7935221" cy="6371933"/>
          </a:xfrm>
        </p:grpSpPr>
        <p:sp>
          <p:nvSpPr>
            <p:cNvPr id="11" name="箭头: 丁字 10">
              <a:extLst>
                <a:ext uri="{FF2B5EF4-FFF2-40B4-BE49-F238E27FC236}">
                  <a16:creationId xmlns:a16="http://schemas.microsoft.com/office/drawing/2014/main" id="{7C0E55A2-ADF6-49AE-B559-7F28465898DE}"/>
                </a:ext>
              </a:extLst>
            </p:cNvPr>
            <p:cNvSpPr/>
            <p:nvPr/>
          </p:nvSpPr>
          <p:spPr>
            <a:xfrm rot="5400000">
              <a:off x="4326373" y="3165794"/>
              <a:ext cx="2033737" cy="679050"/>
            </a:xfrm>
            <a:prstGeom prst="leftRightUpArrow">
              <a:avLst>
                <a:gd name="adj1" fmla="val 11667"/>
                <a:gd name="adj2" fmla="val 15833"/>
                <a:gd name="adj3" fmla="val 25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E5BC625F-F87D-4826-9B3E-8CA475474D04}"/>
                </a:ext>
              </a:extLst>
            </p:cNvPr>
            <p:cNvSpPr/>
            <p:nvPr/>
          </p:nvSpPr>
          <p:spPr>
            <a:xfrm>
              <a:off x="1863299" y="277495"/>
              <a:ext cx="3163024" cy="11731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Records identified through databases: PubMed, Cochrane,</a:t>
              </a:r>
            </a:p>
            <a:p>
              <a:pPr algn="ctr"/>
              <a:r>
                <a:rPr lang="en-US" altLang="zh-CN" sz="1200" dirty="0" err="1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Embase</a:t>
              </a:r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, CNKI, VIP, WF: N= 501</a:t>
              </a:r>
              <a:endParaRPr lang="zh-CN" altLang="en-US" sz="12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A2F0BB7C-7799-41BD-9BD9-090C3CD4F3EB}"/>
                </a:ext>
              </a:extLst>
            </p:cNvPr>
            <p:cNvSpPr/>
            <p:nvPr/>
          </p:nvSpPr>
          <p:spPr>
            <a:xfrm>
              <a:off x="5894716" y="271008"/>
              <a:ext cx="3163024" cy="11645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Literature obtained through 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other sources: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N = 0</a:t>
              </a:r>
              <a:endParaRPr lang="zh-CN" altLang="en-US" sz="12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0FB04CE1-7E1A-4DBE-BB6D-41B666C58A96}"/>
                </a:ext>
              </a:extLst>
            </p:cNvPr>
            <p:cNvSpPr/>
            <p:nvPr/>
          </p:nvSpPr>
          <p:spPr>
            <a:xfrm>
              <a:off x="3807125" y="1704210"/>
              <a:ext cx="3335546" cy="95465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Records after duplicates were 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removed by EndNote: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N = 345</a:t>
              </a:r>
            </a:p>
          </p:txBody>
        </p:sp>
        <p:sp>
          <p:nvSpPr>
            <p:cNvPr id="7" name="箭头: 左弧形 6">
              <a:extLst>
                <a:ext uri="{FF2B5EF4-FFF2-40B4-BE49-F238E27FC236}">
                  <a16:creationId xmlns:a16="http://schemas.microsoft.com/office/drawing/2014/main" id="{E2CBAD19-7085-499B-9022-CE844C91B046}"/>
                </a:ext>
              </a:extLst>
            </p:cNvPr>
            <p:cNvSpPr/>
            <p:nvPr/>
          </p:nvSpPr>
          <p:spPr>
            <a:xfrm>
              <a:off x="2981161" y="1450689"/>
              <a:ext cx="766303" cy="904334"/>
            </a:xfrm>
            <a:prstGeom prst="curvedRightArrow">
              <a:avLst>
                <a:gd name="adj1" fmla="val 25000"/>
                <a:gd name="adj2" fmla="val 70704"/>
                <a:gd name="adj3" fmla="val 31103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箭头: 右弧形 7">
              <a:extLst>
                <a:ext uri="{FF2B5EF4-FFF2-40B4-BE49-F238E27FC236}">
                  <a16:creationId xmlns:a16="http://schemas.microsoft.com/office/drawing/2014/main" id="{ADEB67E6-C850-47C4-AF61-D8F23B73A4CB}"/>
                </a:ext>
              </a:extLst>
            </p:cNvPr>
            <p:cNvSpPr/>
            <p:nvPr/>
          </p:nvSpPr>
          <p:spPr>
            <a:xfrm>
              <a:off x="7204483" y="1459305"/>
              <a:ext cx="730370" cy="904334"/>
            </a:xfrm>
            <a:prstGeom prst="curvedLeftArrow">
              <a:avLst>
                <a:gd name="adj1" fmla="val 26601"/>
                <a:gd name="adj2" fmla="val 68255"/>
                <a:gd name="adj3" fmla="val 25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9C2A5BEB-869C-4415-B049-34BAB8BBD52D}"/>
                </a:ext>
              </a:extLst>
            </p:cNvPr>
            <p:cNvSpPr/>
            <p:nvPr/>
          </p:nvSpPr>
          <p:spPr>
            <a:xfrm>
              <a:off x="4014160" y="4522188"/>
              <a:ext cx="2697193" cy="63617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Full-text articles assessed for eligibility: N = 31</a:t>
              </a: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FBE0263C-E9D7-4A47-B2F0-139EE5E2A6F6}"/>
                </a:ext>
              </a:extLst>
            </p:cNvPr>
            <p:cNvSpPr/>
            <p:nvPr/>
          </p:nvSpPr>
          <p:spPr>
            <a:xfrm>
              <a:off x="5696749" y="2850306"/>
              <a:ext cx="3359545" cy="149189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Records screened out after reading titles and abstracts: non-randomized control trials, case reports, reviews, animal studies, mechanism studies, protocol: N=314</a:t>
              </a: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A657EA1E-13D3-424C-A769-AF1396E37E67}"/>
                </a:ext>
              </a:extLst>
            </p:cNvPr>
            <p:cNvSpPr/>
            <p:nvPr/>
          </p:nvSpPr>
          <p:spPr>
            <a:xfrm>
              <a:off x="1854670" y="5417180"/>
              <a:ext cx="3163024" cy="117319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Final inclusion articles in quantitative synthesis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(meta-analysis): N=10</a:t>
              </a:r>
              <a:endParaRPr lang="zh-CN" altLang="en-US" sz="12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A45BA652-86AF-46CA-AD9C-5FA7AC12817C}"/>
                </a:ext>
              </a:extLst>
            </p:cNvPr>
            <p:cNvSpPr/>
            <p:nvPr/>
          </p:nvSpPr>
          <p:spPr>
            <a:xfrm>
              <a:off x="5886089" y="5410693"/>
              <a:ext cx="3163024" cy="11645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Full-text articles do not fully fulfill the inclusion criteria or were duplications: N=21</a:t>
              </a:r>
              <a:endParaRPr lang="zh-CN" altLang="en-US" sz="12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箭头: 直角上 13">
              <a:extLst>
                <a:ext uri="{FF2B5EF4-FFF2-40B4-BE49-F238E27FC236}">
                  <a16:creationId xmlns:a16="http://schemas.microsoft.com/office/drawing/2014/main" id="{E8E2E0C2-B332-4ED8-8A84-8681FA8C7839}"/>
                </a:ext>
              </a:extLst>
            </p:cNvPr>
            <p:cNvSpPr/>
            <p:nvPr/>
          </p:nvSpPr>
          <p:spPr>
            <a:xfrm rot="10800000">
              <a:off x="3203275" y="4795391"/>
              <a:ext cx="810884" cy="596649"/>
            </a:xfrm>
            <a:prstGeom prst="bentUpArrow">
              <a:avLst>
                <a:gd name="adj1" fmla="val 24450"/>
                <a:gd name="adj2" fmla="val 37726"/>
                <a:gd name="adj3" fmla="val 25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箭头: 圆角右 15">
              <a:extLst>
                <a:ext uri="{FF2B5EF4-FFF2-40B4-BE49-F238E27FC236}">
                  <a16:creationId xmlns:a16="http://schemas.microsoft.com/office/drawing/2014/main" id="{CC514D03-BFC2-4D12-8261-ED037E3BED7B}"/>
                </a:ext>
              </a:extLst>
            </p:cNvPr>
            <p:cNvSpPr/>
            <p:nvPr/>
          </p:nvSpPr>
          <p:spPr>
            <a:xfrm rot="5400000">
              <a:off x="6818465" y="4678220"/>
              <a:ext cx="596651" cy="810884"/>
            </a:xfrm>
            <a:prstGeom prst="bentArrow">
              <a:avLst>
                <a:gd name="adj1" fmla="val 21963"/>
                <a:gd name="adj2" fmla="val 25000"/>
                <a:gd name="adj3" fmla="val 25000"/>
                <a:gd name="adj4" fmla="val 4375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B90866A9-4FD4-4E67-BBFE-7D2F4C0402E6}"/>
                </a:ext>
              </a:extLst>
            </p:cNvPr>
            <p:cNvSpPr/>
            <p:nvPr/>
          </p:nvSpPr>
          <p:spPr>
            <a:xfrm rot="5400000">
              <a:off x="614199" y="754805"/>
              <a:ext cx="1429353" cy="41271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Identification</a:t>
              </a:r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693477F9-23A4-4423-8330-7D13097958C7}"/>
                </a:ext>
              </a:extLst>
            </p:cNvPr>
            <p:cNvSpPr/>
            <p:nvPr/>
          </p:nvSpPr>
          <p:spPr>
            <a:xfrm rot="5400000">
              <a:off x="615911" y="2404041"/>
              <a:ext cx="1427648" cy="4109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Screening</a:t>
              </a:r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8B771E7-8672-4A54-9501-4FED5B68FBB0}"/>
                </a:ext>
              </a:extLst>
            </p:cNvPr>
            <p:cNvSpPr/>
            <p:nvPr/>
          </p:nvSpPr>
          <p:spPr>
            <a:xfrm rot="5400000">
              <a:off x="616492" y="4052147"/>
              <a:ext cx="1427648" cy="40983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Eligibility</a:t>
              </a:r>
            </a:p>
          </p:txBody>
        </p:sp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431EB765-81FF-4688-8ECD-2F2A0649AD1C}"/>
                </a:ext>
              </a:extLst>
            </p:cNvPr>
            <p:cNvSpPr/>
            <p:nvPr/>
          </p:nvSpPr>
          <p:spPr>
            <a:xfrm rot="5400000">
              <a:off x="615912" y="5699095"/>
              <a:ext cx="1427648" cy="4109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Book Antiqua" panose="02040602050305030304" pitchFamily="18" charset="0"/>
                  <a:cs typeface="Times New Roman" panose="02020603050405020304" pitchFamily="18" charset="0"/>
                </a:rPr>
                <a:t>Inclusion</a:t>
              </a: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475B38D3-C441-483F-8932-C63DBA96C9F3}"/>
              </a:ext>
            </a:extLst>
          </p:cNvPr>
          <p:cNvSpPr txBox="1"/>
          <p:nvPr/>
        </p:nvSpPr>
        <p:spPr>
          <a:xfrm>
            <a:off x="1600176" y="6223430"/>
            <a:ext cx="5687776" cy="342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1 Flow diagram of included studies in the meta-analysis(up to April 2018)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687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3FB5F94-5BDB-401C-A40F-117E293C4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87" y="131139"/>
            <a:ext cx="3019425" cy="5590932"/>
          </a:xfrm>
          <a:prstGeom prst="rect">
            <a:avLst/>
          </a:prstGeom>
        </p:spPr>
      </p:pic>
      <p:sp>
        <p:nvSpPr>
          <p:cNvPr id="6" name="文本框 6">
            <a:extLst>
              <a:ext uri="{FF2B5EF4-FFF2-40B4-BE49-F238E27FC236}">
                <a16:creationId xmlns:a16="http://schemas.microsoft.com/office/drawing/2014/main" id="{E5B1E9B5-6F1D-4577-9FEC-EA81C48D0BD1}"/>
              </a:ext>
            </a:extLst>
          </p:cNvPr>
          <p:cNvSpPr txBox="1"/>
          <p:nvPr/>
        </p:nvSpPr>
        <p:spPr>
          <a:xfrm>
            <a:off x="1659117" y="5958891"/>
            <a:ext cx="6509360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等线" panose="02010600030101010101" pitchFamily="2" charset="-122"/>
              </a:rPr>
              <a:t>Figure 2 Risk of bias summary: review authors’ judgements regarding risk of bias item for each included study.</a:t>
            </a:r>
            <a:endParaRPr lang="zh-CN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A66A35A2-3186-4AE7-A260-E21612C08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915" y="2111478"/>
            <a:ext cx="5772150" cy="2438400"/>
          </a:xfrm>
          <a:prstGeom prst="rect">
            <a:avLst/>
          </a:prstGeom>
        </p:spPr>
      </p:pic>
      <p:sp>
        <p:nvSpPr>
          <p:cNvPr id="7" name="文本框 4">
            <a:extLst>
              <a:ext uri="{FF2B5EF4-FFF2-40B4-BE49-F238E27FC236}">
                <a16:creationId xmlns:a16="http://schemas.microsoft.com/office/drawing/2014/main" id="{08B1469C-2035-44B6-8C86-0AE8C261B899}"/>
              </a:ext>
            </a:extLst>
          </p:cNvPr>
          <p:cNvSpPr txBox="1"/>
          <p:nvPr/>
        </p:nvSpPr>
        <p:spPr>
          <a:xfrm>
            <a:off x="1766915" y="5107203"/>
            <a:ext cx="6187382" cy="619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3 Risk of bias graph: review authors’ judgements regarding risk of bias items presented as percentages across all included studies.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383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89B5DBD-4078-4D0C-85EE-7E9F3845A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A181CB1-6D7A-4C28-B282-CCD73CC47F35}"/>
              </a:ext>
            </a:extLst>
          </p:cNvPr>
          <p:cNvSpPr txBox="1"/>
          <p:nvPr/>
        </p:nvSpPr>
        <p:spPr>
          <a:xfrm>
            <a:off x="1714500" y="5715890"/>
            <a:ext cx="7099562" cy="619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4 The funnel plot of the significant remission rate between PDT combined with chemotherapy and PDT/Chemotherapy discussion in middle-advanced upper gastrointestinal carcinoma.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71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C90367B-C9F6-4946-B31D-C71AB8D0F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667000"/>
            <a:ext cx="7505700" cy="1524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4CCA993-4473-4526-8D8E-3AA592F4564E}"/>
              </a:ext>
            </a:extLst>
          </p:cNvPr>
          <p:cNvSpPr txBox="1"/>
          <p:nvPr/>
        </p:nvSpPr>
        <p:spPr>
          <a:xfrm>
            <a:off x="819151" y="4916705"/>
            <a:ext cx="7505699" cy="117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5 Forest plot of the risk ratio (RR) for the significant remission rate associated with middle-advanced stage upper gastrointestinal carcinomas. Notes: the box represents the RR point estimate of each study, and its area is proportional to the weight of the estimate. Horizontal lines represent the 95% confidence interval (CI).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854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93174C5-647F-495B-8985-2D8F09076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2590800"/>
            <a:ext cx="7181850" cy="16764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C7FC66E-38EA-4AE7-8045-34ED5D8C9A83}"/>
              </a:ext>
            </a:extLst>
          </p:cNvPr>
          <p:cNvSpPr txBox="1"/>
          <p:nvPr/>
        </p:nvSpPr>
        <p:spPr>
          <a:xfrm>
            <a:off x="981075" y="4973268"/>
            <a:ext cx="7181850" cy="117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6 Forest plot of the risk ratio (RR) for the effective rate associated with middle-advanced stage upper gastrointestinal carcinomas. Notes: the box represents the RR point estimate of each study, and its area is</a:t>
            </a:r>
            <a:r>
              <a:rPr lang="zh-CN" alt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proportional to the weight of the estimate. Horizontal lines represent the 95% confidence interval (CI). 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41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A828D22-2BE7-40CA-9629-25A791E1B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286000"/>
            <a:ext cx="7505700" cy="2286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4A9B7F4-647B-4BB3-A78E-0D1680AC24D5}"/>
              </a:ext>
            </a:extLst>
          </p:cNvPr>
          <p:cNvSpPr txBox="1"/>
          <p:nvPr/>
        </p:nvSpPr>
        <p:spPr>
          <a:xfrm>
            <a:off x="819151" y="4973268"/>
            <a:ext cx="7505700" cy="117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7 Forest plot of the risk ratio (RR) for the significant remission rate associated with middle-advanced stage</a:t>
            </a:r>
            <a:r>
              <a:rPr lang="zh-CN" alt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upper gastrointestinal carcinomas. Notes: the box represents the RR point estimate of each study, and its area is proportional to the weight of the estimate. Horizontal lines represent the 95% confidence interval (CI).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043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9BFFF17-6E1B-40B6-901C-24F3087B5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362200"/>
            <a:ext cx="7505700" cy="21336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15B2C00-E924-4F06-89C8-858FEE16C494}"/>
              </a:ext>
            </a:extLst>
          </p:cNvPr>
          <p:cNvSpPr txBox="1"/>
          <p:nvPr/>
        </p:nvSpPr>
        <p:spPr>
          <a:xfrm>
            <a:off x="819151" y="5227792"/>
            <a:ext cx="7505700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8 Forest plot of the risk ratio (RR) for the effective rate associated with middle-advanced stage upper gastrointestinal carcinomas. Notes: the box represents the RR point estimate of each study, and its area is</a:t>
            </a:r>
            <a:r>
              <a:rPr lang="zh-CN" alt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proportional to the weight of the estimate. Horizontal lines represent the 95% confidence interval (CI).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155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BE1C087-8661-40C6-912B-2CDC1B17F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2514600"/>
            <a:ext cx="7667625" cy="1828800"/>
          </a:xfrm>
          <a:prstGeom prst="rect">
            <a:avLst/>
          </a:prstGeom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id="{51680A43-6F2C-4156-88F0-12B4ED0AD1D0}"/>
              </a:ext>
            </a:extLst>
          </p:cNvPr>
          <p:cNvSpPr txBox="1"/>
          <p:nvPr/>
        </p:nvSpPr>
        <p:spPr>
          <a:xfrm>
            <a:off x="738187" y="4954414"/>
            <a:ext cx="7667625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Figure 9 Forest plot of the risk ratio (RR) for the One-year survival rate associated with middle-advanced stage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Book Antiqua" panose="02040602050305030304" pitchFamily="18" charset="0"/>
                <a:ea typeface="等线" panose="02010600030101010101" pitchFamily="2" charset="-122"/>
              </a:rPr>
              <a:t>upper gastrointestinal carcinomas. Notes: the box represents the RR point estimate of each study, and its area is proportional to the weight of the estimate. Horizontal lines represent the 95% confidence interval (CI). </a:t>
            </a:r>
            <a:endParaRPr lang="zh-CN" altLang="en-US" sz="1200" dirty="0">
              <a:solidFill>
                <a:srgbClr val="000000"/>
              </a:solidFill>
              <a:latin typeface="Book Antiqua" panose="0204060205030503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391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</TotalTime>
  <Words>496</Words>
  <Application>Microsoft Office PowerPoint</Application>
  <PresentationFormat>全屏显示(4:3)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Arial</vt:lpstr>
      <vt:lpstr>Book Antiqua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rainbc@outlook.com</dc:creator>
  <cp:lastModifiedBy>陈波</cp:lastModifiedBy>
  <cp:revision>40</cp:revision>
  <dcterms:created xsi:type="dcterms:W3CDTF">2018-05-22T06:06:32Z</dcterms:created>
  <dcterms:modified xsi:type="dcterms:W3CDTF">2018-09-13T07:11:28Z</dcterms:modified>
</cp:coreProperties>
</file>