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2017/12/5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2017/12/5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2017/12/5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2017/12/5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2017/12/5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2017/12/5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2017/12/5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jpe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jpeg"/><Relationship Id="rId17" Type="http://schemas.openxmlformats.org/officeDocument/2006/relationships/image" Target="../media/image26.jpeg"/><Relationship Id="rId2" Type="http://schemas.openxmlformats.org/officeDocument/2006/relationships/image" Target="../media/image11.png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jpeg"/><Relationship Id="rId5" Type="http://schemas.openxmlformats.org/officeDocument/2006/relationships/image" Target="../media/image14.png"/><Relationship Id="rId15" Type="http://schemas.openxmlformats.org/officeDocument/2006/relationships/image" Target="../media/image24.jpeg"/><Relationship Id="rId10" Type="http://schemas.openxmlformats.org/officeDocument/2006/relationships/image" Target="../media/image19.jpe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jpe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jpeg"/><Relationship Id="rId17" Type="http://schemas.openxmlformats.org/officeDocument/2006/relationships/image" Target="../media/image42.jpeg"/><Relationship Id="rId2" Type="http://schemas.openxmlformats.org/officeDocument/2006/relationships/image" Target="../media/image27.png"/><Relationship Id="rId16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jpeg"/><Relationship Id="rId5" Type="http://schemas.openxmlformats.org/officeDocument/2006/relationships/image" Target="../media/image30.png"/><Relationship Id="rId15" Type="http://schemas.openxmlformats.org/officeDocument/2006/relationships/image" Target="../media/image40.jpeg"/><Relationship Id="rId10" Type="http://schemas.openxmlformats.org/officeDocument/2006/relationships/image" Target="../media/image35.jpe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28662" y="1357298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Table 1 Primer sequences for RT-PCR</a:t>
            </a:r>
          </a:p>
          <a:p>
            <a:endParaRPr lang="zh-CN" alt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928662" y="1928802"/>
          <a:ext cx="6929486" cy="1925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67726"/>
                <a:gridCol w="5061760"/>
              </a:tblGrid>
              <a:tr h="385128">
                <a:tc>
                  <a:txBody>
                    <a:bodyPr/>
                    <a:lstStyle/>
                    <a:p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Gene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Sequences (forward/reverse 5’-3’)</a:t>
                      </a:r>
                      <a:endParaRPr lang="zh-CN" altLang="en-US" dirty="0"/>
                    </a:p>
                  </a:txBody>
                  <a:tcPr/>
                </a:tc>
              </a:tr>
              <a:tr h="385128">
                <a:tc rowSpan="2">
                  <a:txBody>
                    <a:bodyPr/>
                    <a:lstStyle/>
                    <a:p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rGAPDH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Sense: 5’-CCATCAACGACCCCTTCATT-3’</a:t>
                      </a:r>
                      <a:endParaRPr lang="zh-CN" altLang="en-US" dirty="0"/>
                    </a:p>
                  </a:txBody>
                  <a:tcPr/>
                </a:tc>
              </a:tr>
              <a:tr h="38512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Antisense: 5’-GACCAGCTTCCCATTCTCAG-3’</a:t>
                      </a:r>
                      <a:endParaRPr lang="zh-CN" altLang="en-US" dirty="0"/>
                    </a:p>
                  </a:txBody>
                  <a:tcPr/>
                </a:tc>
              </a:tr>
              <a:tr h="385128">
                <a:tc rowSpan="2">
                  <a:txBody>
                    <a:bodyPr/>
                    <a:lstStyle/>
                    <a:p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rSERT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Sense: 5’-ACTGTTACCAAGATGCCCTG-3’</a:t>
                      </a:r>
                      <a:endParaRPr lang="zh-CN" altLang="en-US" dirty="0"/>
                    </a:p>
                  </a:txBody>
                  <a:tcPr/>
                </a:tc>
              </a:tr>
              <a:tr h="38512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Antisense: 5’-ATCTTCATTCCTCATCTCCGC-3’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00100" y="4429132"/>
            <a:ext cx="678661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 smtClean="0"/>
              <a:t>rGAPDH</a:t>
            </a:r>
            <a:r>
              <a:rPr lang="en-US" altLang="zh-CN" dirty="0" smtClean="0"/>
              <a:t>, rat glyceraldehyde-3-phosphate </a:t>
            </a:r>
            <a:r>
              <a:rPr lang="en-US" altLang="zh-CN" dirty="0" err="1" smtClean="0"/>
              <a:t>dehydrogenase</a:t>
            </a:r>
            <a:r>
              <a:rPr lang="en-US" altLang="zh-CN" dirty="0" smtClean="0"/>
              <a:t>; </a:t>
            </a:r>
            <a:r>
              <a:rPr lang="en-US" altLang="zh-CN" dirty="0" err="1" smtClean="0"/>
              <a:t>rSERT</a:t>
            </a:r>
            <a:r>
              <a:rPr lang="en-US" altLang="zh-CN" dirty="0" smtClean="0"/>
              <a:t>, rat serotonin transporter.</a:t>
            </a:r>
            <a:endParaRPr lang="zh-CN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组合 56"/>
          <p:cNvGrpSpPr/>
          <p:nvPr/>
        </p:nvGrpSpPr>
        <p:grpSpPr>
          <a:xfrm>
            <a:off x="-785850" y="214290"/>
            <a:ext cx="10429948" cy="6472340"/>
            <a:chOff x="-785850" y="214290"/>
            <a:chExt cx="10429948" cy="6472340"/>
          </a:xfrm>
        </p:grpSpPr>
        <p:sp>
          <p:nvSpPr>
            <p:cNvPr id="4" name="矩形 3"/>
            <p:cNvSpPr/>
            <p:nvPr/>
          </p:nvSpPr>
          <p:spPr>
            <a:xfrm>
              <a:off x="2643174" y="214290"/>
              <a:ext cx="2071702" cy="5715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Adult male SD rat (n=110)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857224" y="1714488"/>
              <a:ext cx="1643074" cy="500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Control group n=25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4572000" y="1785926"/>
              <a:ext cx="2000264" cy="500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PI-IBS model group n=85</a:t>
              </a:r>
              <a:endParaRPr lang="zh-CN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7858148" y="2143116"/>
              <a:ext cx="1643074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One died with </a:t>
              </a:r>
              <a:r>
                <a:rPr lang="en-US" altLang="zh-CN" dirty="0" err="1" smtClean="0">
                  <a:solidFill>
                    <a:schemeClr val="tx1"/>
                  </a:solidFill>
                </a:rPr>
                <a:t>gavage</a:t>
              </a:r>
              <a:r>
                <a:rPr lang="en-US" altLang="zh-CN" dirty="0" smtClean="0">
                  <a:solidFill>
                    <a:schemeClr val="tx1"/>
                  </a:solidFill>
                </a:rPr>
                <a:t> trauma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000100" y="3143248"/>
              <a:ext cx="5500726" cy="6429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Model evaluation</a:t>
              </a:r>
            </a:p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(control group n=5; PI-IBS group n=4, randomly)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-785850" y="5000636"/>
              <a:ext cx="1500230" cy="500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Control group</a:t>
              </a:r>
            </a:p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(M, n=20)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071538" y="5000636"/>
              <a:ext cx="1714512" cy="500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PI-IBS PBS group</a:t>
              </a:r>
            </a:p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(A, n=20)</a:t>
              </a:r>
              <a:endParaRPr lang="zh-CN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143240" y="5000636"/>
              <a:ext cx="2000264" cy="500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PI-IBS LGG-s group</a:t>
              </a:r>
            </a:p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(B, n=20)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429256" y="5000636"/>
              <a:ext cx="1928826" cy="500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PI-IBS LGG-s group</a:t>
              </a:r>
            </a:p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(C, n=20)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7715272" y="5000636"/>
              <a:ext cx="1928826" cy="500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PI-IBS LGG-s group</a:t>
              </a:r>
            </a:p>
            <a:p>
              <a:pPr algn="ctr"/>
              <a:r>
                <a:rPr lang="en-US" altLang="zh-CN" dirty="0" smtClean="0">
                  <a:solidFill>
                    <a:schemeClr val="tx1"/>
                  </a:solidFill>
                </a:rPr>
                <a:t>(D, n=20)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接箭头连接符 14"/>
            <p:cNvCxnSpPr>
              <a:stCxn id="4" idx="2"/>
              <a:endCxn id="5" idx="0"/>
            </p:cNvCxnSpPr>
            <p:nvPr/>
          </p:nvCxnSpPr>
          <p:spPr>
            <a:xfrm rot="5400000">
              <a:off x="2214546" y="250009"/>
              <a:ext cx="928694" cy="20002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871200" y="1130842"/>
              <a:ext cx="19713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/>
                <a:t>PBS </a:t>
              </a:r>
              <a:r>
                <a:rPr lang="en-US" altLang="zh-CN" sz="1600" dirty="0" err="1" smtClean="0"/>
                <a:t>gavage</a:t>
              </a:r>
              <a:r>
                <a:rPr lang="en-US" altLang="zh-CN" sz="1600" dirty="0" smtClean="0"/>
                <a:t> 2ml/d, 7d</a:t>
              </a:r>
              <a:endParaRPr lang="zh-CN" altLang="en-US" sz="1600" dirty="0"/>
            </a:p>
          </p:txBody>
        </p:sp>
        <p:cxnSp>
          <p:nvCxnSpPr>
            <p:cNvPr id="19" name="直接箭头连接符 18"/>
            <p:cNvCxnSpPr>
              <a:stCxn id="4" idx="2"/>
              <a:endCxn id="6" idx="0"/>
            </p:cNvCxnSpPr>
            <p:nvPr/>
          </p:nvCxnSpPr>
          <p:spPr>
            <a:xfrm rot="16200000" flipH="1">
              <a:off x="4125512" y="339306"/>
              <a:ext cx="1000132" cy="189310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643306" y="1142984"/>
              <a:ext cx="23448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/>
                <a:t>C. </a:t>
              </a:r>
              <a:r>
                <a:rPr lang="en-US" altLang="zh-CN" sz="1600" dirty="0" err="1" smtClean="0"/>
                <a:t>Jejuni</a:t>
              </a:r>
              <a:r>
                <a:rPr lang="en-US" altLang="zh-CN" sz="1600" dirty="0" smtClean="0"/>
                <a:t> </a:t>
              </a:r>
              <a:r>
                <a:rPr lang="en-US" altLang="zh-CN" sz="1600" dirty="0" err="1" smtClean="0"/>
                <a:t>gavage</a:t>
              </a:r>
              <a:r>
                <a:rPr lang="en-US" altLang="zh-CN" sz="1600" dirty="0" smtClean="0"/>
                <a:t> 2ml/d, 7d</a:t>
              </a:r>
              <a:endParaRPr lang="zh-CN" altLang="en-US" sz="1600" dirty="0"/>
            </a:p>
          </p:txBody>
        </p:sp>
        <p:cxnSp>
          <p:nvCxnSpPr>
            <p:cNvPr id="24" name="直接箭头连接符 23"/>
            <p:cNvCxnSpPr>
              <a:stCxn id="6" idx="3"/>
              <a:endCxn id="7" idx="1"/>
            </p:cNvCxnSpPr>
            <p:nvPr/>
          </p:nvCxnSpPr>
          <p:spPr>
            <a:xfrm>
              <a:off x="6572264" y="2035959"/>
              <a:ext cx="1285884" cy="4286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>
              <a:stCxn id="5" idx="2"/>
              <a:endCxn id="8" idx="0"/>
            </p:cNvCxnSpPr>
            <p:nvPr/>
          </p:nvCxnSpPr>
          <p:spPr>
            <a:xfrm rot="16200000" flipH="1">
              <a:off x="2250265" y="1643050"/>
              <a:ext cx="928694" cy="20717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>
              <a:stCxn id="6" idx="2"/>
              <a:endCxn id="8" idx="0"/>
            </p:cNvCxnSpPr>
            <p:nvPr/>
          </p:nvCxnSpPr>
          <p:spPr>
            <a:xfrm rot="5400000">
              <a:off x="4232670" y="1803786"/>
              <a:ext cx="857256" cy="18216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endCxn id="9" idx="0"/>
            </p:cNvCxnSpPr>
            <p:nvPr/>
          </p:nvCxnSpPr>
          <p:spPr>
            <a:xfrm rot="5400000">
              <a:off x="-125040" y="3875496"/>
              <a:ext cx="1214446" cy="10358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-518954" y="4143380"/>
              <a:ext cx="16619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/>
                <a:t>PBS </a:t>
              </a:r>
              <a:r>
                <a:rPr lang="en-US" altLang="zh-CN" sz="1600" dirty="0" err="1" smtClean="0"/>
                <a:t>gavage</a:t>
              </a:r>
              <a:r>
                <a:rPr lang="en-US" altLang="zh-CN" sz="1600" dirty="0" smtClean="0"/>
                <a:t> 2ml/d</a:t>
              </a:r>
              <a:endParaRPr lang="zh-CN" altLang="en-US" sz="1600" dirty="0"/>
            </a:p>
          </p:txBody>
        </p:sp>
        <p:cxnSp>
          <p:nvCxnSpPr>
            <p:cNvPr id="38" name="直接箭头连接符 37"/>
            <p:cNvCxnSpPr>
              <a:endCxn id="10" idx="0"/>
            </p:cNvCxnSpPr>
            <p:nvPr/>
          </p:nvCxnSpPr>
          <p:spPr>
            <a:xfrm rot="5400000">
              <a:off x="1357290" y="4357694"/>
              <a:ext cx="1214446" cy="7143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1142976" y="4143380"/>
              <a:ext cx="16619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/>
                <a:t>PBS </a:t>
              </a:r>
              <a:r>
                <a:rPr lang="en-US" altLang="zh-CN" sz="1600" dirty="0" err="1" smtClean="0"/>
                <a:t>gavage</a:t>
              </a:r>
              <a:r>
                <a:rPr lang="en-US" altLang="zh-CN" sz="1600" dirty="0" smtClean="0"/>
                <a:t> 2ml/d</a:t>
              </a:r>
              <a:endParaRPr lang="zh-CN" altLang="en-US" sz="1600" dirty="0"/>
            </a:p>
          </p:txBody>
        </p:sp>
        <p:cxnSp>
          <p:nvCxnSpPr>
            <p:cNvPr id="43" name="直接箭头连接符 42"/>
            <p:cNvCxnSpPr>
              <a:stCxn id="8" idx="2"/>
              <a:endCxn id="11" idx="0"/>
            </p:cNvCxnSpPr>
            <p:nvPr/>
          </p:nvCxnSpPr>
          <p:spPr>
            <a:xfrm rot="16200000" flipH="1">
              <a:off x="3339694" y="4196958"/>
              <a:ext cx="1214446" cy="39290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071802" y="4071942"/>
              <a:ext cx="158524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/>
                <a:t>Undiluted LGG-s </a:t>
              </a:r>
            </a:p>
            <a:p>
              <a:r>
                <a:rPr lang="en-US" altLang="zh-CN" sz="1600" dirty="0" err="1" smtClean="0"/>
                <a:t>gavage</a:t>
              </a:r>
              <a:r>
                <a:rPr lang="en-US" altLang="zh-CN" sz="1600" dirty="0" smtClean="0"/>
                <a:t> 2ml/d</a:t>
              </a:r>
              <a:endParaRPr lang="zh-CN" altLang="en-US" sz="1600" dirty="0"/>
            </a:p>
          </p:txBody>
        </p:sp>
        <p:cxnSp>
          <p:nvCxnSpPr>
            <p:cNvPr id="46" name="直接箭头连接符 45"/>
            <p:cNvCxnSpPr>
              <a:endCxn id="12" idx="0"/>
            </p:cNvCxnSpPr>
            <p:nvPr/>
          </p:nvCxnSpPr>
          <p:spPr>
            <a:xfrm>
              <a:off x="5143504" y="3786190"/>
              <a:ext cx="1250165" cy="12144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4857752" y="4058671"/>
              <a:ext cx="19924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/>
                <a:t>Double diluted LGG-s </a:t>
              </a:r>
            </a:p>
            <a:p>
              <a:r>
                <a:rPr lang="en-US" altLang="zh-CN" sz="1600" dirty="0" err="1" smtClean="0"/>
                <a:t>gavage</a:t>
              </a:r>
              <a:r>
                <a:rPr lang="en-US" altLang="zh-CN" sz="1600" dirty="0" smtClean="0"/>
                <a:t> 2ml/d</a:t>
              </a:r>
              <a:endParaRPr lang="zh-CN" altLang="en-US" sz="1600" dirty="0"/>
            </a:p>
          </p:txBody>
        </p:sp>
        <p:cxnSp>
          <p:nvCxnSpPr>
            <p:cNvPr id="54" name="直接箭头连接符 53"/>
            <p:cNvCxnSpPr>
              <a:endCxn id="13" idx="0"/>
            </p:cNvCxnSpPr>
            <p:nvPr/>
          </p:nvCxnSpPr>
          <p:spPr>
            <a:xfrm>
              <a:off x="6500826" y="3786190"/>
              <a:ext cx="2178859" cy="12144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6858016" y="4000504"/>
              <a:ext cx="18546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 smtClean="0"/>
                <a:t>Triple diluted LGG-s </a:t>
              </a:r>
            </a:p>
            <a:p>
              <a:r>
                <a:rPr lang="en-US" altLang="zh-CN" sz="1600" dirty="0" err="1" smtClean="0"/>
                <a:t>gavage</a:t>
              </a:r>
              <a:r>
                <a:rPr lang="en-US" altLang="zh-CN" sz="1600" dirty="0" smtClean="0"/>
                <a:t> 2ml/d</a:t>
              </a:r>
              <a:endParaRPr lang="zh-CN" altLang="en-US" sz="16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14348" y="6286520"/>
              <a:ext cx="3709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Figure 1 Experimental flow chart.</a:t>
              </a:r>
              <a:endParaRPr lang="zh-CN" altLang="zh-CN" sz="2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0" y="6470"/>
            <a:ext cx="10501354" cy="6070480"/>
            <a:chOff x="0" y="6470"/>
            <a:chExt cx="10501354" cy="607048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7158" y="3357562"/>
              <a:ext cx="4786346" cy="2719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0522" y="714356"/>
              <a:ext cx="4702981" cy="2571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24" name="组合 23"/>
            <p:cNvGrpSpPr/>
            <p:nvPr/>
          </p:nvGrpSpPr>
          <p:grpSpPr>
            <a:xfrm>
              <a:off x="5214942" y="714356"/>
              <a:ext cx="5286412" cy="5357850"/>
              <a:chOff x="3786182" y="285728"/>
              <a:chExt cx="6363790" cy="5952508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3786182" y="285728"/>
                <a:ext cx="6363790" cy="5929354"/>
                <a:chOff x="4214810" y="642918"/>
                <a:chExt cx="7221046" cy="6215082"/>
              </a:xfrm>
            </p:grpSpPr>
            <p:pic>
              <p:nvPicPr>
                <p:cNvPr id="3076" name="Picture 4" descr="F:\SD文章\材料\c-3.jp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214811" y="642918"/>
                  <a:ext cx="3890942" cy="1847850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77" name="Picture 5" descr="F:\SD文章\材料\C-1-1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8105752" y="642918"/>
                  <a:ext cx="3330104" cy="1857388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78" name="Picture 6" descr="F:\SD文章\材料\c-2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4214810" y="2500306"/>
                  <a:ext cx="3929090" cy="1583833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79" name="Picture 7" descr="F:\SD文章\材料\c-4.jp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8143900" y="2500306"/>
                  <a:ext cx="3286148" cy="1571637"/>
                </a:xfrm>
                <a:prstGeom prst="rect">
                  <a:avLst/>
                </a:prstGeom>
                <a:noFill/>
              </p:spPr>
            </p:pic>
            <p:pic>
              <p:nvPicPr>
                <p:cNvPr id="3080" name="Picture 8" descr="F:\SD文章\材料\c-5-5.jpg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4214810" y="4071942"/>
                  <a:ext cx="7215238" cy="278605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13" name="矩形 12"/>
              <p:cNvSpPr/>
              <p:nvPr/>
            </p:nvSpPr>
            <p:spPr>
              <a:xfrm>
                <a:off x="6429388" y="1643050"/>
                <a:ext cx="785818" cy="42862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b="1" dirty="0" smtClean="0"/>
                  <a:t>C-1</a:t>
                </a:r>
                <a:endParaRPr lang="zh-CN" altLang="en-US" sz="2400" b="1" dirty="0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7215206" y="1643050"/>
                <a:ext cx="785818" cy="42862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b="1" dirty="0" smtClean="0"/>
                  <a:t>C-3</a:t>
                </a:r>
                <a:endParaRPr lang="zh-CN" altLang="en-US" sz="2400" b="1" dirty="0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6429388" y="2071678"/>
                <a:ext cx="785818" cy="42862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b="1" dirty="0" smtClean="0"/>
                  <a:t>C-2</a:t>
                </a:r>
                <a:endParaRPr lang="zh-CN" altLang="en-US" sz="2400" b="1" dirty="0"/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7215206" y="2071678"/>
                <a:ext cx="785818" cy="42862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b="1" dirty="0" smtClean="0"/>
                  <a:t>C-4</a:t>
                </a:r>
                <a:endParaRPr lang="zh-CN" altLang="en-US" sz="2400" b="1" dirty="0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786182" y="5786454"/>
                <a:ext cx="785818" cy="428628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b="1" dirty="0" smtClean="0"/>
                  <a:t>C-5</a:t>
                </a:r>
                <a:endParaRPr lang="zh-CN" altLang="en-US" sz="24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214942" y="5715016"/>
                <a:ext cx="36260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schemeClr val="bg1"/>
                    </a:solidFill>
                  </a:rPr>
                  <a:t>a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995350" y="5715016"/>
                <a:ext cx="3770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schemeClr val="bg1"/>
                    </a:solidFill>
                  </a:rPr>
                  <a:t>b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638424" y="5715016"/>
                <a:ext cx="3770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schemeClr val="bg1"/>
                    </a:solidFill>
                  </a:rPr>
                  <a:t>d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786578" y="5691862"/>
                <a:ext cx="3353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schemeClr val="bg1"/>
                    </a:solidFill>
                  </a:rPr>
                  <a:t>c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495680" y="5715016"/>
                <a:ext cx="36580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schemeClr val="bg1"/>
                    </a:solidFill>
                  </a:rPr>
                  <a:t>e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286908" y="5691862"/>
                <a:ext cx="2984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 smtClean="0">
                    <a:solidFill>
                      <a:schemeClr val="bg1"/>
                    </a:solidFill>
                  </a:rPr>
                  <a:t>f</a:t>
                </a:r>
                <a:endParaRPr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0" y="6470"/>
              <a:ext cx="48122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 smtClean="0"/>
                <a:t>A</a:t>
              </a:r>
              <a:endParaRPr lang="zh-CN" altLang="en-US" sz="4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0" y="3143248"/>
              <a:ext cx="4635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 smtClean="0"/>
                <a:t>B</a:t>
              </a:r>
              <a:endParaRPr lang="zh-CN" altLang="en-US" sz="4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27600" y="6470"/>
              <a:ext cx="4587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 smtClean="0"/>
                <a:t>C</a:t>
              </a:r>
              <a:endParaRPr lang="zh-CN" altLang="en-US" sz="4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4282" y="6321715"/>
            <a:ext cx="7643866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/>
              <a:t>Figure 2 Assessment of Campylobacter Colonization Phase.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2119" y="1285860"/>
            <a:ext cx="8483861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/>
              <a:t>Figure 2 Assessment of Campylobacter Colonization Phase.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 A: Stool water relative content during the observation period, </a:t>
            </a:r>
            <a:r>
              <a:rPr lang="en-US" altLang="zh-CN" baseline="30000" dirty="0" smtClean="0"/>
              <a:t>a </a:t>
            </a:r>
            <a:r>
              <a:rPr lang="en-US" altLang="zh-CN" dirty="0" smtClean="0"/>
              <a:t>P&lt;0.05 VS control group;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 B: Body weight of rats during the observation period, </a:t>
            </a:r>
            <a:r>
              <a:rPr lang="en-US" altLang="zh-CN" baseline="30000" dirty="0" smtClean="0"/>
              <a:t>a </a:t>
            </a:r>
            <a:r>
              <a:rPr lang="en-US" altLang="zh-CN" dirty="0" smtClean="0"/>
              <a:t>P&lt;0.05 VS control group;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 C: C-1 </a:t>
            </a:r>
            <a:r>
              <a:rPr lang="en-US" altLang="zh-CN" dirty="0" err="1" smtClean="0"/>
              <a:t>catalase</a:t>
            </a:r>
            <a:r>
              <a:rPr lang="en-US" altLang="zh-CN" dirty="0" smtClean="0"/>
              <a:t> test; C-2 3-indoylacetate hydrolysis test; C-3 </a:t>
            </a:r>
            <a:r>
              <a:rPr lang="en-US" altLang="zh-CN" dirty="0" err="1" smtClean="0"/>
              <a:t>hippurate</a:t>
            </a:r>
            <a:r>
              <a:rPr lang="en-US" altLang="zh-CN" dirty="0" smtClean="0"/>
              <a:t> hydrolysis test;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       C-4 </a:t>
            </a:r>
            <a:r>
              <a:rPr lang="en-US" altLang="zh-CN" dirty="0" err="1" smtClean="0"/>
              <a:t>oxidase</a:t>
            </a:r>
            <a:r>
              <a:rPr lang="en-US" altLang="zh-CN" dirty="0" smtClean="0"/>
              <a:t> test; C-5 DNA </a:t>
            </a:r>
            <a:r>
              <a:rPr lang="en-US" altLang="zh-CN" dirty="0" err="1" smtClean="0"/>
              <a:t>agarose</a:t>
            </a:r>
            <a:r>
              <a:rPr lang="en-US" altLang="zh-CN" dirty="0" smtClean="0"/>
              <a:t> gel electrophoresis,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      a for negative simple,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      b for positive simple,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      c for positive quality control of Campylobacter </a:t>
            </a:r>
            <a:r>
              <a:rPr lang="en-US" altLang="zh-CN" dirty="0" err="1" smtClean="0"/>
              <a:t>jejuni</a:t>
            </a:r>
            <a:r>
              <a:rPr lang="en-US" altLang="zh-CN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      d for positive quality control of Campylobacter coli,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      e for negative quality control, f for DNA ladder</a:t>
            </a:r>
            <a:r>
              <a:rPr lang="en-US" altLang="zh-CN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Control group n=25</a:t>
            </a:r>
            <a:r>
              <a:rPr lang="en-US" altLang="zh-CN" dirty="0" smtClean="0"/>
              <a:t>; PI-IBS group </a:t>
            </a:r>
            <a:r>
              <a:rPr lang="en-US" altLang="zh-CN" dirty="0" smtClean="0"/>
              <a:t>n=84.</a:t>
            </a:r>
            <a:endParaRPr lang="zh-CN" altLang="zh-C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42844" y="357166"/>
            <a:ext cx="9501254" cy="3000396"/>
            <a:chOff x="142844" y="-24"/>
            <a:chExt cx="9501254" cy="3000396"/>
          </a:xfrm>
        </p:grpSpPr>
        <p:grpSp>
          <p:nvGrpSpPr>
            <p:cNvPr id="10" name="组合 9"/>
            <p:cNvGrpSpPr/>
            <p:nvPr/>
          </p:nvGrpSpPr>
          <p:grpSpPr>
            <a:xfrm>
              <a:off x="142876" y="428628"/>
              <a:ext cx="9501222" cy="2571744"/>
              <a:chOff x="0" y="0"/>
              <a:chExt cx="11953892" cy="3052740"/>
            </a:xfrm>
          </p:grpSpPr>
          <p:pic>
            <p:nvPicPr>
              <p:cNvPr id="4100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0" y="0"/>
                <a:ext cx="3590925" cy="3028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101" name="Picture 5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500430" y="214290"/>
                <a:ext cx="3590925" cy="2838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4102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000892" y="214290"/>
                <a:ext cx="4953000" cy="2600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1" name="TextBox 10"/>
            <p:cNvSpPr txBox="1"/>
            <p:nvPr/>
          </p:nvSpPr>
          <p:spPr>
            <a:xfrm>
              <a:off x="142844" y="-24"/>
              <a:ext cx="48122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 smtClean="0"/>
                <a:t>A</a:t>
              </a:r>
              <a:endParaRPr lang="zh-CN" altLang="en-US" sz="4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65404" y="0"/>
              <a:ext cx="4635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 smtClean="0"/>
                <a:t>B</a:t>
              </a:r>
              <a:endParaRPr lang="zh-CN" altLang="en-US" sz="4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15008" y="0"/>
              <a:ext cx="4587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 smtClean="0"/>
                <a:t>C</a:t>
              </a:r>
              <a:endParaRPr lang="zh-CN" altLang="en-US" sz="40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71472" y="3857628"/>
            <a:ext cx="82153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Figure 3 Assessment of PI-IBS Phase. </a:t>
            </a:r>
            <a:r>
              <a:rPr lang="en-US" altLang="zh-CN" dirty="0" smtClean="0"/>
              <a:t>A: Bristol Stool score of Bristol Stool score, </a:t>
            </a:r>
            <a:r>
              <a:rPr lang="en-US" altLang="zh-CN" baseline="30000" dirty="0" smtClean="0"/>
              <a:t>a </a:t>
            </a:r>
            <a:r>
              <a:rPr lang="en-US" altLang="zh-CN" dirty="0" smtClean="0"/>
              <a:t>P&lt;0.05 VS control group; B: Intestinal transit rate by activated carbon solution, ITR = length of the activated carbon moving in the bowel (cm) / length of the whole bowel (cm), </a:t>
            </a:r>
            <a:r>
              <a:rPr lang="en-US" altLang="zh-CN" baseline="30000" dirty="0" smtClean="0"/>
              <a:t>a</a:t>
            </a:r>
            <a:r>
              <a:rPr lang="en-US" altLang="zh-CN" dirty="0" smtClean="0"/>
              <a:t> P&lt;0.05 VS control group; C: AWR scores at different pressure, </a:t>
            </a:r>
            <a:r>
              <a:rPr lang="en-US" altLang="zh-CN" baseline="30000" dirty="0" smtClean="0"/>
              <a:t>a </a:t>
            </a:r>
            <a:r>
              <a:rPr lang="en-US" altLang="zh-CN" dirty="0" smtClean="0"/>
              <a:t>P&lt;0.05 VS control group</a:t>
            </a:r>
            <a:r>
              <a:rPr lang="en-US" altLang="zh-CN" dirty="0" smtClean="0"/>
              <a:t>. </a:t>
            </a:r>
            <a:r>
              <a:rPr lang="en-US" altLang="zh-CN" dirty="0" smtClean="0"/>
              <a:t>Control </a:t>
            </a:r>
            <a:r>
              <a:rPr lang="en-US" altLang="zh-CN" dirty="0" smtClean="0"/>
              <a:t>group n=5; PI-IBS group n=4.</a:t>
            </a:r>
            <a:endParaRPr lang="zh-CN" altLang="zh-CN" dirty="0" smtClean="0"/>
          </a:p>
          <a:p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-24"/>
            <a:ext cx="2044073" cy="165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5" y="1714488"/>
            <a:ext cx="2000233" cy="164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5" y="3571876"/>
            <a:ext cx="2000232" cy="167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5" y="5323175"/>
            <a:ext cx="1928794" cy="1534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46034" y="0"/>
            <a:ext cx="2397966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46000" y="1714488"/>
            <a:ext cx="23980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46000" y="3500438"/>
            <a:ext cx="23980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4449" y="5143512"/>
            <a:ext cx="2409551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8" name="组合 37"/>
          <p:cNvGrpSpPr/>
          <p:nvPr/>
        </p:nvGrpSpPr>
        <p:grpSpPr>
          <a:xfrm>
            <a:off x="3179993" y="714356"/>
            <a:ext cx="2810150" cy="6165693"/>
            <a:chOff x="3179993" y="714356"/>
            <a:chExt cx="2810150" cy="6165693"/>
          </a:xfrm>
        </p:grpSpPr>
        <p:pic>
          <p:nvPicPr>
            <p:cNvPr id="2" name="Picture 2" descr="C:\Users\Administrator\Desktop\1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000496" y="719120"/>
              <a:ext cx="1933575" cy="209550"/>
            </a:xfrm>
            <a:prstGeom prst="rect">
              <a:avLst/>
            </a:prstGeom>
            <a:noFill/>
          </p:spPr>
        </p:pic>
        <p:pic>
          <p:nvPicPr>
            <p:cNvPr id="3" name="Picture 3" descr="C:\Users\Administrator\Desktop\2.jpg"/>
            <p:cNvPicPr>
              <a:picLocks noChangeAspect="1" noChangeArrowheads="1"/>
            </p:cNvPicPr>
            <p:nvPr/>
          </p:nvPicPr>
          <p:blipFill>
            <a:blip r:embed="rId11" cstate="print"/>
            <a:srcRect r="520"/>
            <a:stretch>
              <a:fillRect/>
            </a:stretch>
          </p:blipFill>
          <p:spPr bwMode="auto">
            <a:xfrm>
              <a:off x="3929058" y="928670"/>
              <a:ext cx="2000264" cy="22559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3328136" y="714356"/>
              <a:ext cx="5388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SERT</a:t>
              </a:r>
              <a:endParaRPr lang="zh-CN" alt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79993" y="940812"/>
              <a:ext cx="8402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zh-CN" sz="1400" dirty="0" smtClean="0"/>
                <a:t>β</a:t>
              </a:r>
              <a:r>
                <a:rPr lang="en-US" altLang="zh-CN" sz="1400" dirty="0" smtClean="0"/>
                <a:t>-</a:t>
              </a:r>
              <a:r>
                <a:rPr lang="en-US" altLang="zh-CN" sz="1400" dirty="0" err="1" smtClean="0"/>
                <a:t>actin</a:t>
              </a:r>
              <a:endParaRPr lang="zh-CN" alt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00496" y="1120959"/>
              <a:ext cx="19495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M       A       B        C        D</a:t>
              </a:r>
              <a:endParaRPr lang="zh-CN" altLang="en-US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86314" y="1500174"/>
              <a:ext cx="3850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(1)</a:t>
              </a:r>
              <a:endParaRPr lang="zh-CN" altLang="en-US" sz="1400" dirty="0"/>
            </a:p>
          </p:txBody>
        </p:sp>
        <p:pic>
          <p:nvPicPr>
            <p:cNvPr id="4" name="Picture 4" descr="C:\Users\Administrator\Desktop\3.jpg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000496" y="2411607"/>
              <a:ext cx="1962150" cy="209550"/>
            </a:xfrm>
            <a:prstGeom prst="rect">
              <a:avLst/>
            </a:prstGeom>
            <a:noFill/>
          </p:spPr>
        </p:pic>
        <p:pic>
          <p:nvPicPr>
            <p:cNvPr id="5" name="Picture 5" descr="C:\Users\Administrator\Desktop\4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000496" y="2678309"/>
              <a:ext cx="1952625" cy="228600"/>
            </a:xfrm>
            <a:prstGeom prst="rect">
              <a:avLst/>
            </a:prstGeom>
            <a:noFill/>
          </p:spPr>
        </p:pic>
        <p:sp>
          <p:nvSpPr>
            <p:cNvPr id="18" name="TextBox 17"/>
            <p:cNvSpPr txBox="1"/>
            <p:nvPr/>
          </p:nvSpPr>
          <p:spPr>
            <a:xfrm>
              <a:off x="3394307" y="2406843"/>
              <a:ext cx="5388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SERT</a:t>
              </a:r>
              <a:endParaRPr lang="zh-CN" alt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79993" y="2633299"/>
              <a:ext cx="8402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zh-CN" sz="1400" dirty="0" smtClean="0"/>
                <a:t>β</a:t>
              </a:r>
              <a:r>
                <a:rPr lang="en-US" altLang="zh-CN" sz="1400" dirty="0" smtClean="0"/>
                <a:t>-</a:t>
              </a:r>
              <a:r>
                <a:rPr lang="en-US" altLang="zh-CN" sz="1400" dirty="0" err="1" smtClean="0"/>
                <a:t>actin</a:t>
              </a:r>
              <a:endParaRPr lang="zh-CN" alt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00496" y="2835471"/>
              <a:ext cx="19896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M       A        B        C       D</a:t>
              </a:r>
              <a:endParaRPr lang="zh-CN" alt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08945" y="3192661"/>
              <a:ext cx="3850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(2)</a:t>
              </a:r>
              <a:endParaRPr lang="zh-CN" altLang="en-US" sz="1400" dirty="0"/>
            </a:p>
          </p:txBody>
        </p:sp>
        <p:pic>
          <p:nvPicPr>
            <p:cNvPr id="6" name="Picture 6" descr="C:\Users\Administrator\Desktop\5.jpg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000496" y="4252920"/>
              <a:ext cx="1952625" cy="247650"/>
            </a:xfrm>
            <a:prstGeom prst="rect">
              <a:avLst/>
            </a:prstGeom>
            <a:noFill/>
          </p:spPr>
        </p:pic>
        <p:pic>
          <p:nvPicPr>
            <p:cNvPr id="7" name="Picture 7" descr="C:\Users\Administrator\Desktop\6.jpg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000496" y="4486284"/>
              <a:ext cx="1952625" cy="228600"/>
            </a:xfrm>
            <a:prstGeom prst="rect">
              <a:avLst/>
            </a:prstGeom>
            <a:noFill/>
          </p:spPr>
        </p:pic>
        <p:sp>
          <p:nvSpPr>
            <p:cNvPr id="24" name="TextBox 23"/>
            <p:cNvSpPr txBox="1"/>
            <p:nvPr/>
          </p:nvSpPr>
          <p:spPr>
            <a:xfrm>
              <a:off x="3394307" y="4214818"/>
              <a:ext cx="5388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SERT</a:t>
              </a:r>
              <a:endParaRPr lang="zh-CN" alt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51431" y="4441274"/>
              <a:ext cx="8402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zh-CN" sz="1400" dirty="0" smtClean="0"/>
                <a:t>β</a:t>
              </a:r>
              <a:r>
                <a:rPr lang="en-US" altLang="zh-CN" sz="1400" dirty="0" smtClean="0"/>
                <a:t>-</a:t>
              </a:r>
              <a:r>
                <a:rPr lang="en-US" altLang="zh-CN" sz="1400" dirty="0" err="1" smtClean="0"/>
                <a:t>actin</a:t>
              </a:r>
              <a:endParaRPr lang="zh-CN" alt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00496" y="4692859"/>
              <a:ext cx="19495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M       A        B       C        D</a:t>
              </a:r>
              <a:endParaRPr lang="zh-CN" alt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23067" y="5012778"/>
              <a:ext cx="3850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(3)</a:t>
              </a:r>
              <a:endParaRPr lang="zh-CN" altLang="en-US" sz="1400" dirty="0"/>
            </a:p>
          </p:txBody>
        </p:sp>
        <p:pic>
          <p:nvPicPr>
            <p:cNvPr id="8" name="Picture 8" descr="C:\Users\Administrator\Desktop\7.jpg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929058" y="5786454"/>
              <a:ext cx="1971675" cy="285750"/>
            </a:xfrm>
            <a:prstGeom prst="rect">
              <a:avLst/>
            </a:prstGeom>
            <a:noFill/>
          </p:spPr>
        </p:pic>
        <p:pic>
          <p:nvPicPr>
            <p:cNvPr id="1033" name="Picture 9" descr="C:\Users\Administrator\Desktop\8.jpg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929058" y="6072206"/>
              <a:ext cx="1971675" cy="228600"/>
            </a:xfrm>
            <a:prstGeom prst="rect">
              <a:avLst/>
            </a:prstGeom>
            <a:noFill/>
          </p:spPr>
        </p:pic>
        <p:sp>
          <p:nvSpPr>
            <p:cNvPr id="30" name="TextBox 29"/>
            <p:cNvSpPr txBox="1"/>
            <p:nvPr/>
          </p:nvSpPr>
          <p:spPr>
            <a:xfrm>
              <a:off x="3394307" y="5835867"/>
              <a:ext cx="5388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SERT</a:t>
              </a:r>
              <a:endParaRPr lang="zh-CN" alt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179993" y="6050181"/>
              <a:ext cx="8402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zh-CN" sz="1400" dirty="0" smtClean="0"/>
                <a:t>β</a:t>
              </a:r>
              <a:r>
                <a:rPr lang="en-US" altLang="zh-CN" sz="1400" dirty="0" smtClean="0"/>
                <a:t>-</a:t>
              </a:r>
              <a:r>
                <a:rPr lang="en-US" altLang="zh-CN" sz="1400" dirty="0" err="1" smtClean="0"/>
                <a:t>actin</a:t>
              </a:r>
              <a:endParaRPr lang="zh-CN" alt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929058" y="6215082"/>
              <a:ext cx="18694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M       A      B       C        D</a:t>
              </a:r>
              <a:endParaRPr lang="zh-CN" alt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687024" y="6572272"/>
              <a:ext cx="3850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(4)</a:t>
              </a:r>
              <a:endParaRPr lang="zh-CN" altLang="en-US" sz="14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0" y="-24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A</a:t>
            </a:r>
            <a:endParaRPr lang="zh-CN" altLang="en-US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2947770" y="6470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B</a:t>
            </a:r>
            <a:endParaRPr lang="zh-CN" altLang="en-US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6357950" y="6470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C</a:t>
            </a:r>
            <a:endParaRPr lang="zh-CN" alt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1357298"/>
            <a:ext cx="721523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/>
              <a:t>Figure 4</a:t>
            </a:r>
            <a:r>
              <a:rPr lang="en-US" altLang="zh-CN" dirty="0" smtClean="0"/>
              <a:t> </a:t>
            </a:r>
            <a:r>
              <a:rPr lang="en-US" altLang="zh-CN" b="1" dirty="0" smtClean="0"/>
              <a:t>Effects of LGG-s on SERT mRNA and SERT-P expression in rat intestinal tissues. </a:t>
            </a:r>
            <a:r>
              <a:rPr lang="en-US" altLang="zh-CN" dirty="0" smtClean="0"/>
              <a:t>A: Form </a:t>
            </a:r>
            <a:r>
              <a:rPr lang="en-US" altLang="zh-CN" dirty="0" smtClean="0"/>
              <a:t>up to down represent the SERT mRNA level at the first, second, third and fourth </a:t>
            </a:r>
            <a:r>
              <a:rPr lang="en-US" altLang="zh-CN" dirty="0" smtClean="0"/>
              <a:t>week; B: </a:t>
            </a:r>
            <a:r>
              <a:rPr lang="en-US" altLang="zh-CN" dirty="0" smtClean="0"/>
              <a:t>Form up to down represents the SERT-P level at the first, second, third and fourth week analyzed by Western </a:t>
            </a:r>
            <a:r>
              <a:rPr lang="en-US" altLang="zh-CN" dirty="0" smtClean="0"/>
              <a:t>blot; C: </a:t>
            </a:r>
            <a:r>
              <a:rPr lang="en-US" altLang="zh-CN" dirty="0" smtClean="0"/>
              <a:t>Form up to down represents the </a:t>
            </a:r>
            <a:r>
              <a:rPr lang="en-US" altLang="zh-CN" dirty="0" smtClean="0"/>
              <a:t>quantitative analysis of </a:t>
            </a:r>
            <a:r>
              <a:rPr lang="en-US" altLang="zh-CN" dirty="0" smtClean="0"/>
              <a:t>SERT-P level at the first, second, third and </a:t>
            </a:r>
            <a:r>
              <a:rPr lang="en-US" altLang="zh-CN" dirty="0" smtClean="0"/>
              <a:t>fourth </a:t>
            </a:r>
            <a:r>
              <a:rPr lang="en-US" altLang="zh-CN" dirty="0" smtClean="0"/>
              <a:t>week analyzed by Western blot. </a:t>
            </a:r>
            <a:endParaRPr lang="zh-CN" altLang="zh-CN" dirty="0" smtClean="0"/>
          </a:p>
          <a:p>
            <a:pPr>
              <a:lnSpc>
                <a:spcPct val="150000"/>
              </a:lnSpc>
            </a:pPr>
            <a:r>
              <a:rPr lang="en-US" altLang="zh-CN" baseline="30000" dirty="0" smtClean="0"/>
              <a:t>b</a:t>
            </a:r>
            <a:r>
              <a:rPr lang="en-US" altLang="zh-CN" dirty="0" smtClean="0"/>
              <a:t> P&lt;0.05 VS B or </a:t>
            </a:r>
            <a:r>
              <a:rPr lang="en-US" altLang="zh-CN" dirty="0" smtClean="0"/>
              <a:t>C; </a:t>
            </a:r>
            <a:r>
              <a:rPr lang="en-US" altLang="zh-CN" baseline="30000" dirty="0" smtClean="0"/>
              <a:t>c</a:t>
            </a:r>
            <a:r>
              <a:rPr lang="en-US" altLang="zh-CN" dirty="0" smtClean="0"/>
              <a:t> </a:t>
            </a:r>
            <a:r>
              <a:rPr lang="en-US" altLang="zh-CN" dirty="0" smtClean="0"/>
              <a:t>P&lt;0.05 VS all </a:t>
            </a:r>
            <a:r>
              <a:rPr lang="en-US" altLang="zh-CN" dirty="0" smtClean="0"/>
              <a:t>others; </a:t>
            </a:r>
            <a:r>
              <a:rPr lang="en-US" altLang="zh-CN" baseline="30000" dirty="0" smtClean="0"/>
              <a:t>d</a:t>
            </a:r>
            <a:r>
              <a:rPr lang="en-US" altLang="zh-CN" dirty="0" smtClean="0"/>
              <a:t> </a:t>
            </a:r>
            <a:r>
              <a:rPr lang="en-US" altLang="zh-CN" dirty="0" smtClean="0"/>
              <a:t>P&lt;0.05 VS M or </a:t>
            </a:r>
            <a:r>
              <a:rPr lang="en-US" altLang="zh-CN" dirty="0" smtClean="0"/>
              <a:t>A; </a:t>
            </a:r>
            <a:r>
              <a:rPr lang="en-US" altLang="zh-CN" baseline="30000" dirty="0" smtClean="0"/>
              <a:t>e</a:t>
            </a:r>
            <a:r>
              <a:rPr lang="en-US" altLang="zh-CN" dirty="0" smtClean="0"/>
              <a:t> </a:t>
            </a:r>
            <a:r>
              <a:rPr lang="en-US" altLang="zh-CN" dirty="0" smtClean="0"/>
              <a:t>P&lt;0.05 VS </a:t>
            </a:r>
            <a:r>
              <a:rPr lang="en-US" altLang="zh-CN" dirty="0" smtClean="0"/>
              <a:t>A;</a:t>
            </a:r>
            <a:r>
              <a:rPr lang="en-US" altLang="zh-CN" baseline="30000" dirty="0" smtClean="0"/>
              <a:t> f</a:t>
            </a:r>
            <a:r>
              <a:rPr lang="en-US" altLang="zh-CN" dirty="0" smtClean="0"/>
              <a:t> </a:t>
            </a:r>
            <a:r>
              <a:rPr lang="en-US" altLang="zh-CN" dirty="0" smtClean="0"/>
              <a:t>P&lt;0.05 VS M, A or </a:t>
            </a:r>
            <a:r>
              <a:rPr lang="en-US" altLang="zh-CN" dirty="0" smtClean="0"/>
              <a:t>D; </a:t>
            </a:r>
            <a:r>
              <a:rPr lang="en-US" altLang="zh-CN" baseline="30000" dirty="0" smtClean="0"/>
              <a:t>g</a:t>
            </a:r>
            <a:r>
              <a:rPr lang="en-US" altLang="zh-CN" dirty="0" smtClean="0"/>
              <a:t> </a:t>
            </a:r>
            <a:r>
              <a:rPr lang="en-US" altLang="zh-CN" dirty="0" smtClean="0"/>
              <a:t>M, C or </a:t>
            </a:r>
            <a:r>
              <a:rPr lang="en-US" altLang="zh-CN" dirty="0" smtClean="0"/>
              <a:t>D; </a:t>
            </a:r>
            <a:r>
              <a:rPr lang="en-US" altLang="zh-CN" baseline="30000" dirty="0" smtClean="0"/>
              <a:t>h</a:t>
            </a:r>
            <a:r>
              <a:rPr lang="en-US" altLang="zh-CN" dirty="0" smtClean="0"/>
              <a:t> </a:t>
            </a:r>
            <a:r>
              <a:rPr lang="en-US" altLang="zh-CN" dirty="0" smtClean="0"/>
              <a:t>P&lt;0.05 VS M or </a:t>
            </a:r>
            <a:r>
              <a:rPr lang="en-US" altLang="zh-CN" dirty="0" smtClean="0"/>
              <a:t>D. Control </a:t>
            </a:r>
            <a:r>
              <a:rPr lang="en-US" altLang="zh-CN" dirty="0" smtClean="0"/>
              <a:t>group n=5; PI-IBS group </a:t>
            </a:r>
            <a:r>
              <a:rPr lang="en-US" altLang="zh-CN" dirty="0" smtClean="0"/>
              <a:t>n=5, each week.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0" y="-24"/>
            <a:ext cx="9215470" cy="6858048"/>
            <a:chOff x="0" y="-24"/>
            <a:chExt cx="9215470" cy="6858048"/>
          </a:xfrm>
        </p:grpSpPr>
        <p:grpSp>
          <p:nvGrpSpPr>
            <p:cNvPr id="11" name="组合 10"/>
            <p:cNvGrpSpPr/>
            <p:nvPr/>
          </p:nvGrpSpPr>
          <p:grpSpPr>
            <a:xfrm>
              <a:off x="500066" y="0"/>
              <a:ext cx="2428860" cy="6858000"/>
              <a:chOff x="0" y="0"/>
              <a:chExt cx="2643174" cy="7598150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1" y="0"/>
                <a:ext cx="2571735" cy="3571876"/>
                <a:chOff x="0" y="0"/>
                <a:chExt cx="3590925" cy="5605458"/>
              </a:xfrm>
            </p:grpSpPr>
            <p:pic>
              <p:nvPicPr>
                <p:cNvPr id="2052" name="Picture 4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3590925" cy="2819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2053" name="Picture 5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0" y="2786058"/>
                  <a:ext cx="3590925" cy="2819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pic>
            <p:nvPicPr>
              <p:cNvPr id="2054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3500437"/>
                <a:ext cx="2643174" cy="2075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5" name="Picture 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0" y="5572140"/>
                <a:ext cx="2571736" cy="20260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16" name="组合 15"/>
            <p:cNvGrpSpPr/>
            <p:nvPr/>
          </p:nvGrpSpPr>
          <p:grpSpPr>
            <a:xfrm>
              <a:off x="6715140" y="0"/>
              <a:ext cx="2500330" cy="6858000"/>
              <a:chOff x="6746000" y="0"/>
              <a:chExt cx="2398000" cy="6643686"/>
            </a:xfrm>
          </p:grpSpPr>
          <p:pic>
            <p:nvPicPr>
              <p:cNvPr id="2056" name="Picture 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46034" y="0"/>
                <a:ext cx="2397966" cy="1714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7" name="Picture 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746000" y="1643050"/>
                <a:ext cx="2398000" cy="1714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8" name="Picture 10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6746000" y="3286124"/>
                <a:ext cx="2398000" cy="1714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59" name="Picture 11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6746034" y="4929198"/>
                <a:ext cx="2397966" cy="1714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2061" name="Picture 13" descr="C:\Users\Administrator\Desktop\2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857636" y="1000108"/>
              <a:ext cx="2286000" cy="161925"/>
            </a:xfrm>
            <a:prstGeom prst="rect">
              <a:avLst/>
            </a:prstGeom>
            <a:noFill/>
          </p:spPr>
        </p:pic>
        <p:pic>
          <p:nvPicPr>
            <p:cNvPr id="2062" name="Picture 14" descr="C:\Users\Administrator\Desktop\1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823793" y="676257"/>
              <a:ext cx="2391281" cy="252413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3328136" y="714356"/>
              <a:ext cx="5388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SERT</a:t>
              </a:r>
              <a:endParaRPr lang="zh-CN" altLang="en-US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179993" y="940812"/>
              <a:ext cx="8402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zh-CN" sz="1400" dirty="0" smtClean="0"/>
                <a:t>β</a:t>
              </a:r>
              <a:r>
                <a:rPr lang="en-US" altLang="zh-CN" sz="1400" dirty="0" smtClean="0"/>
                <a:t>-</a:t>
              </a:r>
              <a:r>
                <a:rPr lang="en-US" altLang="zh-CN" sz="1400" dirty="0" err="1" smtClean="0"/>
                <a:t>actin</a:t>
              </a:r>
              <a:endParaRPr lang="zh-CN" alt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29058" y="1120959"/>
              <a:ext cx="21900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M         A         B         C         D</a:t>
              </a:r>
              <a:endParaRPr lang="zh-CN" alt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86314" y="1500174"/>
              <a:ext cx="3850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(1)</a:t>
              </a:r>
              <a:endParaRPr lang="zh-CN" altLang="en-US" sz="1400" dirty="0"/>
            </a:p>
          </p:txBody>
        </p:sp>
        <p:pic>
          <p:nvPicPr>
            <p:cNvPr id="2063" name="Picture 15" descr="C:\Users\Administrator\Desktop\3.jpg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3865423" y="2338381"/>
              <a:ext cx="2374812" cy="233363"/>
            </a:xfrm>
            <a:prstGeom prst="rect">
              <a:avLst/>
            </a:prstGeom>
            <a:noFill/>
          </p:spPr>
        </p:pic>
        <p:pic>
          <p:nvPicPr>
            <p:cNvPr id="2064" name="Picture 16" descr="C:\Users\Administrator\Desktop\4.jp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882781" y="2543170"/>
              <a:ext cx="2334428" cy="242888"/>
            </a:xfrm>
            <a:prstGeom prst="rect">
              <a:avLst/>
            </a:prstGeom>
            <a:noFill/>
          </p:spPr>
        </p:pic>
        <p:sp>
          <p:nvSpPr>
            <p:cNvPr id="27" name="TextBox 26"/>
            <p:cNvSpPr txBox="1"/>
            <p:nvPr/>
          </p:nvSpPr>
          <p:spPr>
            <a:xfrm>
              <a:off x="3362821" y="2285992"/>
              <a:ext cx="5388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SERT</a:t>
              </a:r>
              <a:endParaRPr lang="zh-CN" alt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14678" y="2512448"/>
              <a:ext cx="8402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zh-CN" sz="1400" dirty="0" smtClean="0"/>
                <a:t>β</a:t>
              </a:r>
              <a:r>
                <a:rPr lang="en-US" altLang="zh-CN" sz="1400" dirty="0" smtClean="0"/>
                <a:t>-</a:t>
              </a:r>
              <a:r>
                <a:rPr lang="en-US" altLang="zh-CN" sz="1400" dirty="0" err="1" smtClean="0"/>
                <a:t>actin</a:t>
              </a:r>
              <a:endParaRPr lang="zh-CN" alt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63743" y="2692595"/>
              <a:ext cx="21900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M         A         B         C         D</a:t>
              </a:r>
              <a:endParaRPr lang="zh-CN" alt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20999" y="3071810"/>
              <a:ext cx="3850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(2)</a:t>
              </a:r>
              <a:endParaRPr lang="zh-CN" alt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52691" y="3929066"/>
              <a:ext cx="5388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SERT</a:t>
              </a:r>
              <a:endParaRPr lang="zh-CN" alt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04548" y="4155522"/>
              <a:ext cx="8402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zh-CN" sz="1400" dirty="0" smtClean="0"/>
                <a:t>β</a:t>
              </a:r>
              <a:r>
                <a:rPr lang="en-US" altLang="zh-CN" sz="1400" dirty="0" smtClean="0"/>
                <a:t>-</a:t>
              </a:r>
              <a:r>
                <a:rPr lang="en-US" altLang="zh-CN" sz="1400" dirty="0" err="1" smtClean="0"/>
                <a:t>actin</a:t>
              </a:r>
              <a:endParaRPr lang="zh-CN" alt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53613" y="4335669"/>
              <a:ext cx="21900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M         A         B         C         D</a:t>
              </a:r>
              <a:endParaRPr lang="zh-CN" altLang="en-US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10869" y="4714884"/>
              <a:ext cx="3850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(3)</a:t>
              </a:r>
              <a:endParaRPr lang="zh-CN" altLang="en-US" sz="1400" dirty="0"/>
            </a:p>
          </p:txBody>
        </p:sp>
        <p:pic>
          <p:nvPicPr>
            <p:cNvPr id="2067" name="Picture 19" descr="C:\Users\Administrator\Desktop\5.jpg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929058" y="3960999"/>
              <a:ext cx="2233605" cy="253819"/>
            </a:xfrm>
            <a:prstGeom prst="rect">
              <a:avLst/>
            </a:prstGeom>
            <a:noFill/>
          </p:spPr>
        </p:pic>
        <p:pic>
          <p:nvPicPr>
            <p:cNvPr id="2068" name="Picture 20" descr="C:\Users\Administrator\Desktop\6.jpg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905257" y="4217949"/>
              <a:ext cx="2309817" cy="211183"/>
            </a:xfrm>
            <a:prstGeom prst="rect">
              <a:avLst/>
            </a:prstGeom>
            <a:noFill/>
          </p:spPr>
        </p:pic>
        <p:sp>
          <p:nvSpPr>
            <p:cNvPr id="38" name="TextBox 37"/>
            <p:cNvSpPr txBox="1"/>
            <p:nvPr/>
          </p:nvSpPr>
          <p:spPr>
            <a:xfrm>
              <a:off x="3352691" y="5764429"/>
              <a:ext cx="5388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SERT</a:t>
              </a:r>
              <a:endParaRPr lang="zh-CN" altLang="en-US" sz="1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04548" y="5990885"/>
              <a:ext cx="8402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zh-CN" sz="1400" dirty="0" smtClean="0"/>
                <a:t>β</a:t>
              </a:r>
              <a:r>
                <a:rPr lang="en-US" altLang="zh-CN" sz="1400" dirty="0" smtClean="0"/>
                <a:t>-</a:t>
              </a:r>
              <a:r>
                <a:rPr lang="en-US" altLang="zh-CN" sz="1400" dirty="0" err="1" smtClean="0"/>
                <a:t>actin</a:t>
              </a:r>
              <a:endParaRPr lang="zh-CN" altLang="en-US" sz="1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025051" y="6171032"/>
              <a:ext cx="21900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M         A         B         C         D</a:t>
              </a:r>
              <a:endParaRPr lang="zh-CN" altLang="en-US" sz="1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10869" y="6550247"/>
              <a:ext cx="3850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/>
                <a:t>(4)</a:t>
              </a:r>
              <a:endParaRPr lang="zh-CN" altLang="en-US" sz="1400" dirty="0"/>
            </a:p>
          </p:txBody>
        </p:sp>
        <p:pic>
          <p:nvPicPr>
            <p:cNvPr id="2069" name="Picture 21" descr="C:\Users\Administrator\Desktop\7.jpg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857620" y="5774749"/>
              <a:ext cx="2500330" cy="226019"/>
            </a:xfrm>
            <a:prstGeom prst="rect">
              <a:avLst/>
            </a:prstGeom>
            <a:noFill/>
          </p:spPr>
        </p:pic>
        <p:pic>
          <p:nvPicPr>
            <p:cNvPr id="2071" name="Picture 23" descr="C:\Users\Administrator\Desktop\8.jpg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914102" y="5992340"/>
              <a:ext cx="2372410" cy="279891"/>
            </a:xfrm>
            <a:prstGeom prst="rect">
              <a:avLst/>
            </a:prstGeom>
            <a:noFill/>
          </p:spPr>
        </p:pic>
        <p:sp>
          <p:nvSpPr>
            <p:cNvPr id="45" name="TextBox 44"/>
            <p:cNvSpPr txBox="1"/>
            <p:nvPr/>
          </p:nvSpPr>
          <p:spPr>
            <a:xfrm>
              <a:off x="0" y="-24"/>
              <a:ext cx="48122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 smtClean="0"/>
                <a:t>A</a:t>
              </a:r>
              <a:endParaRPr lang="zh-CN" altLang="en-US" sz="4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947770" y="6470"/>
              <a:ext cx="4635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 smtClean="0"/>
                <a:t>B</a:t>
              </a:r>
              <a:endParaRPr lang="zh-CN" altLang="en-US" sz="4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57950" y="6470"/>
              <a:ext cx="45878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 smtClean="0"/>
                <a:t>C</a:t>
              </a:r>
              <a:endParaRPr lang="zh-CN" altLang="en-US" sz="40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1638248"/>
            <a:ext cx="80724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/>
              <a:t>Figure 5 Effects of LGG-s on SERT mRNA and SERT-P expression in rat brain tissues. </a:t>
            </a:r>
            <a:r>
              <a:rPr lang="en-US" altLang="zh-CN" dirty="0" smtClean="0"/>
              <a:t>A: Form </a:t>
            </a:r>
            <a:r>
              <a:rPr lang="en-US" altLang="zh-CN" dirty="0" smtClean="0"/>
              <a:t>up to down represent the SERT mRNA level at the first, second, third and fourth </a:t>
            </a:r>
            <a:r>
              <a:rPr lang="en-US" altLang="zh-CN" dirty="0" smtClean="0"/>
              <a:t>week; B: Form </a:t>
            </a:r>
            <a:r>
              <a:rPr lang="en-US" altLang="zh-CN" dirty="0" smtClean="0"/>
              <a:t>up to down represents the SERT-P level at the first, second, third and fourth week analyzed by Western </a:t>
            </a:r>
            <a:r>
              <a:rPr lang="en-US" altLang="zh-CN" dirty="0" smtClean="0"/>
              <a:t>blot; C: </a:t>
            </a:r>
            <a:r>
              <a:rPr lang="en-US" altLang="zh-CN" dirty="0" smtClean="0"/>
              <a:t>Form up to down represents the quantitative analysis of SERT-P level at the first, second, third and fourth week analyzed by Western blot</a:t>
            </a:r>
            <a:r>
              <a:rPr lang="en-US" altLang="zh-CN" dirty="0" smtClean="0"/>
              <a:t>. Control </a:t>
            </a:r>
            <a:r>
              <a:rPr lang="en-US" altLang="zh-CN" dirty="0" smtClean="0"/>
              <a:t>group n=5; PI-IBS group n=5, each week.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637</Words>
  <Application>Microsoft Office PowerPoint</Application>
  <PresentationFormat>全屏显示(4:3)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微软中国</cp:lastModifiedBy>
  <cp:revision>33</cp:revision>
  <dcterms:created xsi:type="dcterms:W3CDTF">2017-12-05T07:56:56Z</dcterms:created>
  <dcterms:modified xsi:type="dcterms:W3CDTF">2017-12-05T15:38:41Z</dcterms:modified>
</cp:coreProperties>
</file>