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/>
    <p:restoredTop sz="94631"/>
  </p:normalViewPr>
  <p:slideViewPr>
    <p:cSldViewPr snapToGrid="0" snapToObjects="1">
      <p:cViewPr>
        <p:scale>
          <a:sx n="78" d="100"/>
          <a:sy n="78" d="100"/>
        </p:scale>
        <p:origin x="-396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9BFA2-D3B6-5D4F-8B7E-EA6BF4242341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2CE69-EED7-0B45-9A03-7E276896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4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03B39-FB62-8C4B-A30E-566F99CA13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03B39-FB62-8C4B-A30E-566F99CA13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9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03B39-FB62-8C4B-A30E-566F99CA13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03B39-FB62-8C4B-A30E-566F99CA13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7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8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3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8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7B58-8052-B743-869A-4F229DB90F3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D98C-A46A-2044-AED3-8AB8B423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8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1525" y="1174791"/>
            <a:ext cx="11420475" cy="5334241"/>
            <a:chOff x="771525" y="1174791"/>
            <a:chExt cx="11420475" cy="5334241"/>
          </a:xfrm>
        </p:grpSpPr>
        <p:sp>
          <p:nvSpPr>
            <p:cNvPr id="5" name="Donut 4"/>
            <p:cNvSpPr/>
            <p:nvPr/>
          </p:nvSpPr>
          <p:spPr>
            <a:xfrm>
              <a:off x="771525" y="1728790"/>
              <a:ext cx="6229356" cy="4780242"/>
            </a:xfrm>
            <a:prstGeom prst="donut">
              <a:avLst>
                <a:gd name="adj" fmla="val 1598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Donut 5"/>
            <p:cNvSpPr/>
            <p:nvPr/>
          </p:nvSpPr>
          <p:spPr>
            <a:xfrm>
              <a:off x="4838705" y="1728790"/>
              <a:ext cx="6348408" cy="4780241"/>
            </a:xfrm>
            <a:prstGeom prst="donut">
              <a:avLst>
                <a:gd name="adj" fmla="val 1598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08158" y="1267125"/>
              <a:ext cx="8977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PNET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68779" y="1267126"/>
              <a:ext cx="11501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SB-NET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288571" y="2815712"/>
              <a:ext cx="1860640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miR-7-5p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miR-19a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miR-96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miR-182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miR-183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miR-200a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miR-375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miR-488</a:t>
              </a:r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16036" y="3598399"/>
              <a:ext cx="107920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00B0F0"/>
                  </a:solidFill>
                </a:rPr>
                <a:t>miR-196a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miR-204</a:t>
              </a:r>
            </a:p>
            <a:p>
              <a:pPr algn="r"/>
              <a:endParaRPr lang="en-US" dirty="0" smtClean="0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59593" y="3944545"/>
              <a:ext cx="222006" cy="105452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59593" y="2815710"/>
              <a:ext cx="230072" cy="109284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/>
            <a:srcRect b="72482"/>
            <a:stretch/>
          </p:blipFill>
          <p:spPr>
            <a:xfrm>
              <a:off x="5316446" y="3919023"/>
              <a:ext cx="203200" cy="2656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/>
            <a:srcRect b="72482"/>
            <a:stretch/>
          </p:blipFill>
          <p:spPr>
            <a:xfrm>
              <a:off x="5314500" y="3648682"/>
              <a:ext cx="203200" cy="26560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>
              <a:off x="8797944" y="2687749"/>
              <a:ext cx="1277914" cy="28623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miR-1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miR-10b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miR-31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miR-129-5p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miR-133a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miR-143-3p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miR-145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miR-146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miR-215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miR-222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22916" r="53438" b="15667"/>
            <a:stretch/>
          </p:blipFill>
          <p:spPr>
            <a:xfrm rot="10800000">
              <a:off x="8840808" y="2915388"/>
              <a:ext cx="58230" cy="986463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2"/>
            <a:srcRect l="46562" b="25423"/>
            <a:stretch/>
          </p:blipFill>
          <p:spPr>
            <a:xfrm rot="10800000">
              <a:off x="8714533" y="3569824"/>
              <a:ext cx="125374" cy="83110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46562" b="25423"/>
            <a:stretch/>
          </p:blipFill>
          <p:spPr>
            <a:xfrm rot="10800000">
              <a:off x="8712731" y="2738717"/>
              <a:ext cx="125374" cy="831106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2"/>
            <a:srcRect l="46562" b="25423"/>
            <a:stretch/>
          </p:blipFill>
          <p:spPr>
            <a:xfrm rot="10800000">
              <a:off x="8708976" y="4372432"/>
              <a:ext cx="125374" cy="831106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2"/>
            <a:srcRect l="46562" b="25423"/>
            <a:stretch/>
          </p:blipFill>
          <p:spPr>
            <a:xfrm rot="10800000">
              <a:off x="8701693" y="5217905"/>
              <a:ext cx="125374" cy="83110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88583" y="5506875"/>
              <a:ext cx="190500" cy="469900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1998359" y="2912439"/>
              <a:ext cx="1090363" cy="28623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miR-21</a:t>
              </a:r>
            </a:p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miR-103</a:t>
              </a:r>
            </a:p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miR-107</a:t>
              </a:r>
            </a:p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miR-144</a:t>
              </a:r>
            </a:p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miR-193b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miR-210</a:t>
              </a:r>
            </a:p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miR-451</a:t>
              </a:r>
            </a:p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miR-642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en-US" dirty="0" smtClean="0"/>
            </a:p>
            <a:p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525371" y="3648682"/>
              <a:ext cx="9685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miR-155</a:t>
              </a: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2"/>
            <a:srcRect l="-2" r="1980" b="22999"/>
            <a:stretch/>
          </p:blipFill>
          <p:spPr>
            <a:xfrm>
              <a:off x="1839647" y="2958981"/>
              <a:ext cx="225518" cy="841498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2"/>
            <a:srcRect l="-2" r="1980" b="22999"/>
            <a:stretch/>
          </p:blipFill>
          <p:spPr>
            <a:xfrm>
              <a:off x="1837686" y="3761154"/>
              <a:ext cx="225518" cy="841498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2"/>
            <a:srcRect l="-2" r="198" b="44619"/>
            <a:stretch/>
          </p:blipFill>
          <p:spPr>
            <a:xfrm>
              <a:off x="1833584" y="4598313"/>
              <a:ext cx="229620" cy="605226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28901" t="50129" r="-1" b="25423"/>
            <a:stretch/>
          </p:blipFill>
          <p:spPr>
            <a:xfrm rot="10800000">
              <a:off x="3439924" y="3716986"/>
              <a:ext cx="166813" cy="272452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9705975" y="1174791"/>
              <a:ext cx="2486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Marker of malignancy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Marker of metastases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47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434945" cy="789708"/>
          </a:xfrm>
        </p:spPr>
        <p:txBody>
          <a:bodyPr>
            <a:normAutofit/>
          </a:bodyPr>
          <a:lstStyle/>
          <a:p>
            <a:r>
              <a:rPr lang="en-US" dirty="0" smtClean="0"/>
              <a:t>Figure 1. miRNA in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2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0021" y="1829923"/>
          <a:ext cx="11127179" cy="3614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817"/>
                <a:gridCol w="3918487"/>
                <a:gridCol w="3883602"/>
                <a:gridCol w="831273"/>
              </a:tblGrid>
              <a:tr h="54180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Mechanism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Effect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Regulation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Citation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56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j-lt"/>
                        </a:rPr>
                        <a:t> DNA Methylation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DNA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Methyltransferase enzymes (DNMTs)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err="1" smtClean="0">
                          <a:latin typeface="+mj-lt"/>
                        </a:rPr>
                        <a:t>Hypomethylation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Chromosomal instability, reactivation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of transposable elements, loss of imprinting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err="1" smtClean="0">
                          <a:latin typeface="+mj-lt"/>
                        </a:rPr>
                        <a:t>Hypermethylation</a:t>
                      </a:r>
                      <a:endParaRPr lang="en-US" sz="1400" b="0" dirty="0" smtClean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Inactivation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of tumor suppressor genes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+mj-lt"/>
                        </a:rPr>
                        <a:t> Histone Modification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Histone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acetyltransferases and deacetylases (HDACs), histone methyltransferases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023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Lysine acetylation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Transcription activation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Methylation</a:t>
                      </a:r>
                      <a:r>
                        <a:rPr lang="en-US" sz="1400" b="0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400" b="0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Transcription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activation or suppression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Noncoding RNAs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Variable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lncRNAs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Pre-transcriptional regulation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miRNAs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Post-transcriptional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binding to 3’-untranslated regions to inhibit translation or promote mRNA degradation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11415713" cy="800099"/>
          </a:xfrm>
        </p:spPr>
        <p:txBody>
          <a:bodyPr>
            <a:noAutofit/>
          </a:bodyPr>
          <a:lstStyle/>
          <a:p>
            <a:r>
              <a:rPr lang="en-US" dirty="0" smtClean="0"/>
              <a:t>Table 1. Overview of epigenetic </a:t>
            </a:r>
            <a:r>
              <a:rPr lang="en-US" dirty="0"/>
              <a:t>m</a:t>
            </a:r>
            <a:r>
              <a:rPr lang="en-US" dirty="0" smtClean="0"/>
              <a:t>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4300" y="1643062"/>
          <a:ext cx="11972933" cy="4311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091"/>
                <a:gridCol w="932597"/>
                <a:gridCol w="2795376"/>
                <a:gridCol w="3462549"/>
                <a:gridCol w="1857376"/>
                <a:gridCol w="642944"/>
              </a:tblGrid>
              <a:tr h="47148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Modification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Gene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Gene Function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Calibri" charset="0"/>
                          <a:cs typeface="Calibri" charset="0"/>
                        </a:rPr>
                        <a:t>Clinical Effect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Calibri" charset="0"/>
                          <a:cs typeface="Calibri" charset="0"/>
                        </a:rPr>
                        <a:t>Tumor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Cit.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+mj-lt"/>
                        </a:rPr>
                        <a:t>Hypermethylation</a:t>
                      </a:r>
                      <a:r>
                        <a:rPr lang="en-US" sz="1400" b="0" dirty="0" smtClean="0">
                          <a:latin typeface="+mj-lt"/>
                        </a:rPr>
                        <a:t> (Inactivation)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RASSF1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Induces cell cycle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arrest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Correlated with malignancy,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levels highest in metastases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PNET &gt; GI-NET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32-34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INK4a/p16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Induces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cell cycle arrest and apoptosis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Decreased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5-year survival, liver metastases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PNET,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gastrinoma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38,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39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400" b="0" dirty="0" smtClean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MGMT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DNA repair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Improved response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to 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temozolomide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TIMP-3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Inhibits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metalloproteinases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Correlated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with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UCHL-1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Post-translational modifier,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de-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ubiquitinates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proteins marked for lysosomal degradation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Correlated with metastases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GEP-NET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45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-47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IGF2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Chromatin packaging 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Specific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for 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insulinomas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, increased stage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Insulinoma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51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MLH1 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DNA repair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Correlated with malignancy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PNET,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insulinoma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52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Global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Hypomethylation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LINE-1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Repeating long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interspersed nucleotide elements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Correlated with malignancy and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</a:t>
                      </a: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ymph node metastases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Ileal</a:t>
                      </a: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NET &gt; GEP-NET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53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-55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Alu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Repeating long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interspersed nucleotide elements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Correlated with malignancy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GEP-NET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54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"/>
            <a:ext cx="9434945" cy="789708"/>
          </a:xfrm>
        </p:spPr>
        <p:txBody>
          <a:bodyPr>
            <a:normAutofit/>
          </a:bodyPr>
          <a:lstStyle/>
          <a:p>
            <a:r>
              <a:rPr lang="en-US" dirty="0" smtClean="0"/>
              <a:t>Table </a:t>
            </a:r>
            <a:r>
              <a:rPr lang="en-US" dirty="0" smtClean="0"/>
              <a:t>2 </a:t>
            </a:r>
            <a:r>
              <a:rPr lang="en-US" dirty="0" smtClean="0"/>
              <a:t>Methylation profiles in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11318488" cy="789708"/>
          </a:xfrm>
        </p:spPr>
        <p:txBody>
          <a:bodyPr>
            <a:normAutofit/>
          </a:bodyPr>
          <a:lstStyle/>
          <a:p>
            <a:r>
              <a:rPr lang="en-US" dirty="0" smtClean="0"/>
              <a:t>Supplementary Table 1. List of Abbreviations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871788" y="1574006"/>
          <a:ext cx="5572125" cy="3843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5887"/>
                <a:gridCol w="4186238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alternative lengthening of telomeres 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AZA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5-azacytidine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ChIP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chromatin immunoprecipitation 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DMR2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differentially methylated region 2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DNMT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DNA methyltransferase enzymes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FISH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fluorescence in situ hybridization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GEP-NET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Gastroenteropancreatic neuroendocrine tumor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GI-NET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Gastrointestinal neuroendocrine tumor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HDAC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histone acetyltransferases and deacetylases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LINE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long interspersed nucleotide elements 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lncRNA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long noncoding RNA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miRNA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microRNA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mRNA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messenger RNA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NGS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Next-Generation Sequencing 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PNET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Pancreatic neuroendocrine tumor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SB-NET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Small bowel neuroendocrine tumor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UTR 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untranslated regions</a:t>
                      </a:r>
                    </a:p>
                  </a:txBody>
                  <a:tcPr marL="12700" marR="12700" marT="1270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9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7188" y="836338"/>
          <a:ext cx="11144250" cy="8974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6037"/>
                <a:gridCol w="4095083"/>
                <a:gridCol w="2929058"/>
                <a:gridCol w="1534072"/>
              </a:tblGrid>
              <a:tr h="47036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miRNA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Effect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Calibri" charset="0"/>
                          <a:cs typeface="Calibri" charset="0"/>
                        </a:rPr>
                        <a:t>Tumor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Citation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j-lt"/>
                        </a:rPr>
                        <a:t> Overexpression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miR-7-5p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miR-19a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miR-21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Associated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with Ki-67&gt;2%, liver metastasis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 miR-96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SB-NET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75, 76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miR-103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of malignancy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miR-107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of malignancy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miR-144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of malignancy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79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miR-182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of metastases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75, 76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miR-183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74, 75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miR-193b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Marker of malignancy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miR-196a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Marker of metastases,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advanced stage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SB-NET, 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75, 76, 78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miR-200a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75, 76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miR-204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Specific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for </a:t>
                      </a:r>
                      <a:r>
                        <a:rPr lang="en-US" sz="1400" b="0" i="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insulinoma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, marker of metastases in SB-NET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Insulinoma</a:t>
                      </a: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, SB-NET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72, 76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miR-210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Marker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of metastases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miR-375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miR-451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malignancy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79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miR-488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miR-642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Correlates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with Ki-67 score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Underexpression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miR-10b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75, 76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miR-129-5p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75, 76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miR-133a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74, 75, 76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miR-143-3p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74, 76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Marker of malignancy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72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miR-215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75, 76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miR-222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Marker of metastases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SB-NET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0" y="1"/>
            <a:ext cx="11318488" cy="789708"/>
          </a:xfrm>
        </p:spPr>
        <p:txBody>
          <a:bodyPr>
            <a:normAutofit/>
          </a:bodyPr>
          <a:lstStyle/>
          <a:p>
            <a:r>
              <a:rPr lang="en-US" dirty="0" smtClean="0"/>
              <a:t>Supplementary Table 1. MicroRNAs in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580</Words>
  <Application>Microsoft Office PowerPoint</Application>
  <PresentationFormat>自定义</PresentationFormat>
  <Paragraphs>281</Paragraphs>
  <Slides>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Figure 1. miRNA in NETs</vt:lpstr>
      <vt:lpstr>Table 1. Overview of epigenetic mechanisms</vt:lpstr>
      <vt:lpstr>Table 2 Methylation profiles in NETs</vt:lpstr>
      <vt:lpstr>Supplementary Table 1. List of Abbreviations</vt:lpstr>
      <vt:lpstr>Supplementary Table 1. MicroRNAs in NETs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 miRNA in NETs</dc:title>
  <dc:creator>Katherine Gray</dc:creator>
  <cp:lastModifiedBy>Windows 用户</cp:lastModifiedBy>
  <cp:revision>4</cp:revision>
  <dcterms:created xsi:type="dcterms:W3CDTF">2017-06-20T18:41:19Z</dcterms:created>
  <dcterms:modified xsi:type="dcterms:W3CDTF">2017-07-25T07:00:38Z</dcterms:modified>
</cp:coreProperties>
</file>