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56"/>
  </p:normalViewPr>
  <p:slideViewPr>
    <p:cSldViewPr snapToGrid="0" snapToObjects="1">
      <p:cViewPr varScale="1">
        <p:scale>
          <a:sx n="144" d="100"/>
          <a:sy n="144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13AC2-A0D6-894E-A19A-4CE5244F18C0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35156-C0B5-5C40-A43E-441108C54C4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967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D152-AC60-C647-A0B5-0923EE86C45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100-D515-7B4E-85F2-A4D1D69DAF69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D152-AC60-C647-A0B5-0923EE86C45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100-D515-7B4E-85F2-A4D1D69DAF69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D152-AC60-C647-A0B5-0923EE86C45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100-D515-7B4E-85F2-A4D1D69DAF69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D152-AC60-C647-A0B5-0923EE86C45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100-D515-7B4E-85F2-A4D1D69DAF69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D152-AC60-C647-A0B5-0923EE86C45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100-D515-7B4E-85F2-A4D1D69DAF69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D152-AC60-C647-A0B5-0923EE86C45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100-D515-7B4E-85F2-A4D1D69DAF69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D152-AC60-C647-A0B5-0923EE86C45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100-D515-7B4E-85F2-A4D1D69DAF69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D152-AC60-C647-A0B5-0923EE86C45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100-D515-7B4E-85F2-A4D1D69DAF69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D152-AC60-C647-A0B5-0923EE86C45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100-D515-7B4E-85F2-A4D1D69DAF69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D152-AC60-C647-A0B5-0923EE86C45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100-D515-7B4E-85F2-A4D1D69DAF69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D152-AC60-C647-A0B5-0923EE86C45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ED100-D515-7B4E-85F2-A4D1D69DAF69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7D152-AC60-C647-A0B5-0923EE86C456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ED100-D515-7B4E-85F2-A4D1D69DAF6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88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38078"/>
              </p:ext>
            </p:extLst>
          </p:nvPr>
        </p:nvGraphicFramePr>
        <p:xfrm>
          <a:off x="520823" y="122110"/>
          <a:ext cx="8352590" cy="648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518"/>
                <a:gridCol w="1670518"/>
                <a:gridCol w="1670518"/>
                <a:gridCol w="1670518"/>
                <a:gridCol w="1670518"/>
              </a:tblGrid>
              <a:tr h="431234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Axitinib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Cabozantinib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Lenvatinib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+ </a:t>
                      </a:r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Everolimus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Nivolumab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41971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Trial Design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Phase III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Phase III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Phase II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Phase III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971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Size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361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330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51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410</a:t>
                      </a:r>
                    </a:p>
                  </a:txBody>
                  <a:tcPr anchor="ctr"/>
                </a:tc>
              </a:tr>
              <a:tr h="431234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Patient Population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r>
                        <a:rPr lang="en-GB" sz="1200" baseline="30000" dirty="0" smtClean="0"/>
                        <a:t>nd</a:t>
                      </a:r>
                      <a:r>
                        <a:rPr lang="en-GB" sz="1200" dirty="0" smtClean="0"/>
                        <a:t> Line (100%)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2L- 71%</a:t>
                      </a:r>
                    </a:p>
                    <a:p>
                      <a:pPr algn="ctr"/>
                      <a:r>
                        <a:rPr lang="en-GB" sz="1200" dirty="0" smtClean="0"/>
                        <a:t>3L- 29%</a:t>
                      </a:r>
                      <a:endParaRPr lang="en-GB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2nd Line (100%)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2L- 72%</a:t>
                      </a:r>
                    </a:p>
                    <a:p>
                      <a:pPr algn="ctr"/>
                      <a:r>
                        <a:rPr lang="en-GB" sz="1200" dirty="0" smtClean="0"/>
                        <a:t>3L- 28%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431234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MSKCC risk</a:t>
                      </a:r>
                    </a:p>
                    <a:p>
                      <a:pPr algn="l"/>
                      <a:r>
                        <a:rPr lang="en-GB" sz="1200" b="1" dirty="0" smtClean="0"/>
                        <a:t>Good/</a:t>
                      </a:r>
                      <a:r>
                        <a:rPr lang="en-GB" sz="1200" b="1" dirty="0" err="1" smtClean="0"/>
                        <a:t>int</a:t>
                      </a:r>
                      <a:r>
                        <a:rPr lang="en-GB" sz="1200" b="1" dirty="0" smtClean="0"/>
                        <a:t>/poor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28 / 37 / 33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45 / 42 / 12</a:t>
                      </a:r>
                      <a:endParaRPr lang="en-GB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24 / 37 /39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35 /49 / 16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41971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Comparator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Sorafenib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Everolimus</a:t>
                      </a:r>
                      <a:endParaRPr lang="en-GB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Everolimus</a:t>
                      </a:r>
                      <a:endParaRPr lang="en-GB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Everolimus</a:t>
                      </a:r>
                      <a:endParaRPr lang="en-GB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41971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ORR % (ICR)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19%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17%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35%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22%</a:t>
                      </a:r>
                      <a:endParaRPr lang="en-GB" sz="1200" dirty="0"/>
                    </a:p>
                  </a:txBody>
                  <a:tcPr anchor="ctr"/>
                </a:tc>
              </a:tr>
              <a:tr h="41971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Progression disease (%)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22%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12%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4%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35%</a:t>
                      </a:r>
                      <a:endParaRPr lang="en-GB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1971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PFS (m)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6.7 (HR 0.66)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7.4 (HR 0.51)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12.8 (HR 0.40)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4.6 (HR 0.88)</a:t>
                      </a:r>
                      <a:endParaRPr lang="en-GB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431234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PFS (m) in pts with bone </a:t>
                      </a:r>
                      <a:r>
                        <a:rPr lang="en-GB" sz="1200" b="1" dirty="0" err="1" smtClean="0"/>
                        <a:t>mets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NR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7.4 (HR 0.33)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NR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NR</a:t>
                      </a:r>
                      <a:endParaRPr lang="en-GB" sz="1200" dirty="0"/>
                    </a:p>
                  </a:txBody>
                  <a:tcPr anchor="ctr"/>
                </a:tc>
              </a:tr>
              <a:tr h="41971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OS (m)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20.1 (HR 0.96)</a:t>
                      </a:r>
                      <a:endParaRPr lang="en-GB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21.4 (HR 0.66)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25.5 (HR 0.59)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25.0 (HR 0.73)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41971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Dose reductions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30%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60%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71%</a:t>
                      </a:r>
                      <a:endParaRPr lang="en-GB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N/A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431234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Discontinuations due to AEs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7%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9%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25%</a:t>
                      </a:r>
                      <a:endParaRPr lang="en-GB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8%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41971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Toxicity G3/4 (%)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56%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68%</a:t>
                      </a:r>
                      <a:endParaRPr lang="en-GB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71%</a:t>
                      </a:r>
                      <a:endParaRPr lang="en-GB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19%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41971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/>
                        <a:t>Average monthly Cost</a:t>
                      </a:r>
                      <a:endParaRPr lang="en-GB" sz="1200" b="1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9,580$</a:t>
                      </a:r>
                      <a:endParaRPr lang="en-GB" sz="12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10,229$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22,461$</a:t>
                      </a:r>
                      <a:endParaRPr lang="en-GB" sz="12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12,435$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968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205</Words>
  <Application>Microsoft Macintosh PowerPoint</Application>
  <PresentationFormat>Presentación en pantalla (4:3)</PresentationFormat>
  <Paragraphs>77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Enrique Grande</dc:creator>
  <cp:lastModifiedBy>Enrique Grande</cp:lastModifiedBy>
  <cp:revision>1</cp:revision>
  <dcterms:created xsi:type="dcterms:W3CDTF">2016-12-06T11:13:03Z</dcterms:created>
  <dcterms:modified xsi:type="dcterms:W3CDTF">2016-12-06T11:15:32Z</dcterms:modified>
</cp:coreProperties>
</file>