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41" autoAdjust="0"/>
  </p:normalViewPr>
  <p:slideViewPr>
    <p:cSldViewPr>
      <p:cViewPr varScale="1">
        <p:scale>
          <a:sx n="115" d="100"/>
          <a:sy n="115" d="100"/>
        </p:scale>
        <p:origin x="124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644F4-EB0D-4C98-BE1C-61E67B517F6C}" type="datetimeFigureOut">
              <a:rPr lang="de-CH" smtClean="0"/>
              <a:t>12.04.2018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A2ADB-D8E9-4E17-AF4B-2F66BE3E6C0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137700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644F4-EB0D-4C98-BE1C-61E67B517F6C}" type="datetimeFigureOut">
              <a:rPr lang="de-CH" smtClean="0"/>
              <a:t>12.04.2018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A2ADB-D8E9-4E17-AF4B-2F66BE3E6C0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68716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644F4-EB0D-4C98-BE1C-61E67B517F6C}" type="datetimeFigureOut">
              <a:rPr lang="de-CH" smtClean="0"/>
              <a:t>12.04.2018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A2ADB-D8E9-4E17-AF4B-2F66BE3E6C0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43827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644F4-EB0D-4C98-BE1C-61E67B517F6C}" type="datetimeFigureOut">
              <a:rPr lang="de-CH" smtClean="0"/>
              <a:t>12.04.2018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A2ADB-D8E9-4E17-AF4B-2F66BE3E6C0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94922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644F4-EB0D-4C98-BE1C-61E67B517F6C}" type="datetimeFigureOut">
              <a:rPr lang="de-CH" smtClean="0"/>
              <a:t>12.04.2018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A2ADB-D8E9-4E17-AF4B-2F66BE3E6C0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70264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644F4-EB0D-4C98-BE1C-61E67B517F6C}" type="datetimeFigureOut">
              <a:rPr lang="de-CH" smtClean="0"/>
              <a:t>12.04.2018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A2ADB-D8E9-4E17-AF4B-2F66BE3E6C0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0690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644F4-EB0D-4C98-BE1C-61E67B517F6C}" type="datetimeFigureOut">
              <a:rPr lang="de-CH" smtClean="0"/>
              <a:t>12.04.2018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A2ADB-D8E9-4E17-AF4B-2F66BE3E6C0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52986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644F4-EB0D-4C98-BE1C-61E67B517F6C}" type="datetimeFigureOut">
              <a:rPr lang="de-CH" smtClean="0"/>
              <a:t>12.04.2018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A2ADB-D8E9-4E17-AF4B-2F66BE3E6C0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12023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644F4-EB0D-4C98-BE1C-61E67B517F6C}" type="datetimeFigureOut">
              <a:rPr lang="de-CH" smtClean="0"/>
              <a:t>12.04.2018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A2ADB-D8E9-4E17-AF4B-2F66BE3E6C0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38645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644F4-EB0D-4C98-BE1C-61E67B517F6C}" type="datetimeFigureOut">
              <a:rPr lang="de-CH" smtClean="0"/>
              <a:t>12.04.2018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A2ADB-D8E9-4E17-AF4B-2F66BE3E6C0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8798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644F4-EB0D-4C98-BE1C-61E67B517F6C}" type="datetimeFigureOut">
              <a:rPr lang="de-CH" smtClean="0"/>
              <a:t>12.04.2018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A2ADB-D8E9-4E17-AF4B-2F66BE3E6C0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1355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644F4-EB0D-4C98-BE1C-61E67B517F6C}" type="datetimeFigureOut">
              <a:rPr lang="de-CH" smtClean="0"/>
              <a:t>12.04.2018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A2ADB-D8E9-4E17-AF4B-2F66BE3E6C0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70180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0844265"/>
              </p:ext>
            </p:extLst>
          </p:nvPr>
        </p:nvGraphicFramePr>
        <p:xfrm>
          <a:off x="-2708" y="-25917"/>
          <a:ext cx="8856984" cy="70104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952328">
                  <a:extLst>
                    <a:ext uri="{9D8B030D-6E8A-4147-A177-3AD203B41FA5}">
                      <a16:colId xmlns:a16="http://schemas.microsoft.com/office/drawing/2014/main" val="1250145411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1243722401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2332204053"/>
                    </a:ext>
                  </a:extLst>
                </a:gridCol>
              </a:tblGrid>
              <a:tr h="214050">
                <a:tc>
                  <a:txBody>
                    <a:bodyPr/>
                    <a:lstStyle/>
                    <a:p>
                      <a:pPr algn="ctr"/>
                      <a:r>
                        <a:rPr lang="de-CH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RNA</a:t>
                      </a:r>
                      <a:r>
                        <a:rPr lang="de-CH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CH" sz="1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modifications</a:t>
                      </a:r>
                      <a:endParaRPr lang="de-CH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High</a:t>
                      </a:r>
                      <a:r>
                        <a:rPr lang="de-CH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 </a:t>
                      </a:r>
                      <a:r>
                        <a:rPr lang="de-CH" sz="1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cancer</a:t>
                      </a:r>
                      <a:endParaRPr lang="de-CH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Low</a:t>
                      </a:r>
                      <a:r>
                        <a:rPr lang="de-CH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 </a:t>
                      </a:r>
                      <a:r>
                        <a:rPr lang="de-CH" sz="1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cancer</a:t>
                      </a:r>
                      <a:endParaRPr lang="de-CH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3076928"/>
                  </a:ext>
                </a:extLst>
              </a:tr>
              <a:tr h="1412732">
                <a:tc>
                  <a:txBody>
                    <a:bodyPr/>
                    <a:lstStyle/>
                    <a:p>
                      <a:pPr algn="ctr"/>
                      <a:r>
                        <a:rPr lang="de-CH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m6A</a:t>
                      </a:r>
                      <a:endParaRPr lang="de-CH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Lung</a:t>
                      </a:r>
                      <a:r>
                        <a:rPr lang="de-CH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CH" sz="1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adenocarcinoma</a:t>
                      </a:r>
                      <a:r>
                        <a:rPr lang="de-CH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[22]</a:t>
                      </a:r>
                      <a:r>
                        <a:rPr lang="de-CH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AML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[23].</a:t>
                      </a:r>
                      <a:endParaRPr lang="de-CH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HER2 overexpressing subtypes breast </a:t>
                      </a:r>
                      <a:r>
                        <a:rPr lang="en-US" sz="1400" u="none" strike="noStrike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cancer </a:t>
                      </a:r>
                      <a:r>
                        <a:rPr lang="en-US" sz="1400" kern="120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[35]</a:t>
                      </a:r>
                      <a:r>
                        <a:rPr lang="en-US" sz="1400" u="none" strike="noStrike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400" u="none" strike="noStrike" baseline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t(11q23</a:t>
                      </a: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)/MLL-rearranged, t(15;17)/PML-RARA, FLT3-ITD, and/or NPM1-mutated AMLs (ASB2 and RARA) [</a:t>
                      </a:r>
                      <a:r>
                        <a:rPr lang="en-US" sz="1400" u="none" strike="noStrike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36],</a:t>
                      </a:r>
                      <a:r>
                        <a:rPr lang="en-US" sz="1400" u="none" strike="noStrike" baseline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GBM (FOXM1) </a:t>
                      </a:r>
                      <a:r>
                        <a:rPr lang="en-US" sz="1400" kern="120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[39], breast</a:t>
                      </a:r>
                      <a:r>
                        <a:rPr lang="en-US" sz="1400" kern="1200" baseline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cancer (NANOG) </a:t>
                      </a:r>
                      <a:r>
                        <a:rPr lang="en-US" sz="1400" kern="120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[40].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de-CH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8514216"/>
                  </a:ext>
                </a:extLst>
              </a:tr>
              <a:tr h="949834">
                <a:tc>
                  <a:txBody>
                    <a:bodyPr/>
                    <a:lstStyle/>
                    <a:p>
                      <a:pPr algn="ctr"/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2’O-Methylation</a:t>
                      </a:r>
                      <a:endParaRPr lang="de-CH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Breast cancer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[46][62]</a:t>
                      </a: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primary and metastatic prostate cancers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[53]</a:t>
                      </a: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squamous cell cervical carcinoma [52].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de-CH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de-CH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8332125"/>
                  </a:ext>
                </a:extLst>
              </a:tr>
              <a:tr h="513721"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Ψ</a:t>
                      </a:r>
                      <a:endParaRPr lang="de-CH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de-CH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Leukemia,</a:t>
                      </a:r>
                      <a:r>
                        <a:rPr lang="en-US" sz="14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lymphoma,</a:t>
                      </a:r>
                      <a:r>
                        <a:rPr lang="en-US" sz="14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multiple myeloma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79-81]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de-CH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9576853"/>
                  </a:ext>
                </a:extLst>
              </a:tr>
              <a:tr h="1455542">
                <a:tc>
                  <a:txBody>
                    <a:bodyPr/>
                    <a:lstStyle/>
                    <a:p>
                      <a:pPr algn="ctr"/>
                      <a:r>
                        <a:rPr lang="de-CH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Inosine</a:t>
                      </a:r>
                      <a:endParaRPr lang="de-CH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de-CH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BLCA, BRCA, COAD, HNSC,</a:t>
                      </a:r>
                      <a:r>
                        <a:rPr lang="de-CH" sz="14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CH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LUAD, THCA [</a:t>
                      </a:r>
                      <a:r>
                        <a:rPr lang="de-CH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82-83], </a:t>
                      </a:r>
                      <a:r>
                        <a:rPr lang="de-CH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NSCLC</a:t>
                      </a:r>
                      <a:r>
                        <a:rPr lang="de-CH" sz="14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de-CH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NEIL1</a:t>
                      </a:r>
                      <a:r>
                        <a:rPr lang="de-CH" sz="14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[</a:t>
                      </a:r>
                      <a:r>
                        <a:rPr lang="de-CH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89], </a:t>
                      </a:r>
                      <a:r>
                        <a:rPr lang="de-CH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AZIN1 [</a:t>
                      </a:r>
                      <a:r>
                        <a:rPr lang="de-CH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98], </a:t>
                      </a:r>
                      <a:r>
                        <a:rPr lang="de-CH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miR-381 [</a:t>
                      </a:r>
                      <a:r>
                        <a:rPr lang="de-CH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89]), </a:t>
                      </a:r>
                      <a:r>
                        <a:rPr lang="de-CH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SCLC</a:t>
                      </a:r>
                      <a:r>
                        <a:rPr lang="de-CH" sz="14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(AZIN1)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82]</a:t>
                      </a:r>
                      <a:r>
                        <a:rPr lang="de-CH" sz="14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de-CH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HCC  (AZIN1) [</a:t>
                      </a:r>
                      <a:r>
                        <a:rPr lang="de-CH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96] </a:t>
                      </a:r>
                      <a:r>
                        <a:rPr lang="de-CH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FLNB [</a:t>
                      </a:r>
                      <a:r>
                        <a:rPr lang="de-CH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85], </a:t>
                      </a:r>
                      <a:r>
                        <a:rPr lang="de-CH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GC [</a:t>
                      </a:r>
                      <a:r>
                        <a:rPr lang="de-CH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86], </a:t>
                      </a:r>
                      <a:r>
                        <a:rPr lang="de-CH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ESCC (FLNB) [</a:t>
                      </a:r>
                      <a:r>
                        <a:rPr lang="de-CH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87], </a:t>
                      </a:r>
                      <a:r>
                        <a:rPr lang="de-CH" sz="14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cervical</a:t>
                      </a:r>
                      <a:r>
                        <a:rPr lang="de-CH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CH" sz="14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cancer</a:t>
                      </a:r>
                      <a:r>
                        <a:rPr lang="de-CH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[</a:t>
                      </a:r>
                      <a:r>
                        <a:rPr lang="de-CH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84], </a:t>
                      </a:r>
                      <a:r>
                        <a:rPr lang="de-CH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CRC (RHOQ) [</a:t>
                      </a:r>
                      <a:r>
                        <a:rPr lang="de-CH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104], </a:t>
                      </a:r>
                      <a:r>
                        <a:rPr lang="de-CH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AML (PTPN6) [</a:t>
                      </a:r>
                      <a:r>
                        <a:rPr lang="de-CH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109]</a:t>
                      </a:r>
                      <a:endParaRPr lang="de-CH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de-CH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KIRP, KICH [</a:t>
                      </a:r>
                      <a:r>
                        <a:rPr lang="de-CH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82-83], </a:t>
                      </a:r>
                      <a:r>
                        <a:rPr lang="de-CH" sz="14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Breast</a:t>
                      </a:r>
                      <a:r>
                        <a:rPr lang="de-CH" sz="14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CH" sz="1400" u="none" strike="noStrike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cancer</a:t>
                      </a:r>
                      <a:r>
                        <a:rPr lang="de-CH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(Gabra3) [</a:t>
                      </a:r>
                      <a:r>
                        <a:rPr lang="de-CH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113], </a:t>
                      </a:r>
                      <a:r>
                        <a:rPr lang="de-CH" sz="14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Gastric</a:t>
                      </a:r>
                      <a:r>
                        <a:rPr lang="de-CH" sz="14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CH" sz="1400" u="none" strike="noStrike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cancer</a:t>
                      </a:r>
                      <a:r>
                        <a:rPr lang="de-CH" sz="14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de-CH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PODXL) [</a:t>
                      </a:r>
                      <a:r>
                        <a:rPr lang="de-CH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86], </a:t>
                      </a:r>
                      <a:r>
                        <a:rPr lang="de-CH" sz="14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Glioblastoma</a:t>
                      </a:r>
                      <a:r>
                        <a:rPr lang="de-CH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de-CH" sz="14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GluR</a:t>
                      </a:r>
                      <a:r>
                        <a:rPr lang="de-CH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-B)</a:t>
                      </a:r>
                      <a:r>
                        <a:rPr lang="de-CH" sz="14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[</a:t>
                      </a:r>
                      <a:r>
                        <a:rPr lang="de-CH" sz="14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114]</a:t>
                      </a:r>
                      <a:r>
                        <a:rPr lang="de-CH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de-CH" sz="14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CH" sz="1400" u="none" strike="noStrike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onco</a:t>
                      </a:r>
                      <a:r>
                        <a:rPr lang="de-CH" sz="14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miR-</a:t>
                      </a:r>
                      <a:r>
                        <a:rPr lang="de-CH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</a:t>
                      </a:r>
                      <a:r>
                        <a:rPr lang="de-CH" sz="14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miR-</a:t>
                      </a:r>
                      <a:r>
                        <a:rPr lang="de-CH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221,</a:t>
                      </a:r>
                      <a:r>
                        <a:rPr lang="de-CH" sz="14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miR-</a:t>
                      </a:r>
                      <a:r>
                        <a:rPr lang="de-CH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222 [</a:t>
                      </a:r>
                      <a:r>
                        <a:rPr lang="de-CH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124]</a:t>
                      </a:r>
                      <a:r>
                        <a:rPr lang="de-CH" sz="14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de-CH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CH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ESCC (IGFBP7) [</a:t>
                      </a:r>
                      <a:r>
                        <a:rPr lang="de-CH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116], </a:t>
                      </a:r>
                      <a:r>
                        <a:rPr lang="de-CH" sz="14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Glioma</a:t>
                      </a:r>
                      <a:r>
                        <a:rPr lang="de-CH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CH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(miR</a:t>
                      </a:r>
                      <a:r>
                        <a:rPr lang="de-CH" sz="14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de-CH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376a*) [</a:t>
                      </a:r>
                      <a:r>
                        <a:rPr lang="de-CH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125], </a:t>
                      </a:r>
                      <a:r>
                        <a:rPr lang="de-CH" sz="14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Melanoma</a:t>
                      </a:r>
                      <a:r>
                        <a:rPr lang="de-CH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CH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de-CH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126] </a:t>
                      </a:r>
                      <a:r>
                        <a:rPr lang="de-CH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(miR-455-5p) [</a:t>
                      </a:r>
                      <a:r>
                        <a:rPr lang="de-CH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128]. </a:t>
                      </a:r>
                      <a:endParaRPr lang="de-CH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de-CH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4627467"/>
                  </a:ext>
                </a:extLst>
              </a:tr>
              <a:tr h="390480">
                <a:tc>
                  <a:txBody>
                    <a:bodyPr/>
                    <a:lstStyle/>
                    <a:p>
                      <a:pPr algn="ctr"/>
                      <a:r>
                        <a:rPr lang="de-CH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5mC</a:t>
                      </a:r>
                      <a:endParaRPr lang="de-CH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circulating tumor cells in lung cancer [</a:t>
                      </a: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133]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de-CH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de-CH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9137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597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SZ">
  <a:themeElements>
    <a:clrScheme name="USZ">
      <a:dk1>
        <a:sysClr val="windowText" lastClr="000000"/>
      </a:dk1>
      <a:lt1>
        <a:sysClr val="window" lastClr="FFFFFF"/>
      </a:lt1>
      <a:dk2>
        <a:srgbClr val="0057A2"/>
      </a:dk2>
      <a:lt2>
        <a:srgbClr val="E5EAED"/>
      </a:lt2>
      <a:accent1>
        <a:srgbClr val="419BC9"/>
      </a:accent1>
      <a:accent2>
        <a:srgbClr val="86929A"/>
      </a:accent2>
      <a:accent3>
        <a:srgbClr val="FABC34"/>
      </a:accent3>
      <a:accent4>
        <a:srgbClr val="478B7D"/>
      </a:accent4>
      <a:accent5>
        <a:srgbClr val="A64633"/>
      </a:accent5>
      <a:accent6>
        <a:srgbClr val="8F699C"/>
      </a:accent6>
      <a:hlink>
        <a:srgbClr val="0000FF"/>
      </a:hlink>
      <a:folHlink>
        <a:srgbClr val="800080"/>
      </a:folHlink>
    </a:clrScheme>
    <a:fontScheme name="USZ_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806A018F-57AA-4556-B086-07577B7E5075}" vid="{C77BC566-D6C2-4F59-8638-3167F1DA3B8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246</Words>
  <Application>Microsoft Office PowerPoint</Application>
  <PresentationFormat>Bildschirmpräsentation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USZ</vt:lpstr>
      <vt:lpstr>PowerPoint-Präsentation</vt:lpstr>
    </vt:vector>
  </TitlesOfParts>
  <Company>UniversitätsSpital Zürich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Tusup Marina</dc:creator>
  <cp:lastModifiedBy>Tusup Marina</cp:lastModifiedBy>
  <cp:revision>16</cp:revision>
  <dcterms:created xsi:type="dcterms:W3CDTF">2018-03-09T10:05:23Z</dcterms:created>
  <dcterms:modified xsi:type="dcterms:W3CDTF">2018-04-12T17:19:51Z</dcterms:modified>
</cp:coreProperties>
</file>