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5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36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4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76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62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893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64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73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2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43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5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1C11-81DE-47FC-8712-7B583D17307F}" type="datetimeFigureOut">
              <a:rPr lang="en-AU" smtClean="0"/>
              <a:t>22/07/2018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14D8-15AD-4057-85E5-19392097A2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4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723219" y="3855674"/>
            <a:ext cx="28860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Allocated to MS (n=175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/321*)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Received allocated intervention (n=175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/321*)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receive allocated intervention (n=0)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619872" y="3864247"/>
            <a:ext cx="2843213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Allocated to NICE (n=173</a:t>
            </a:r>
            <a:r>
              <a:rPr kumimoji="0" lang="en-CA" alt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/326*)</a:t>
            </a:r>
            <a:endParaRPr kumimoji="0" lang="en-CA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Received allocated intervention (173</a:t>
            </a:r>
            <a:r>
              <a:rPr kumimoji="0" lang="en-CA" alt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/326*)</a:t>
            </a:r>
            <a:endParaRPr kumimoji="0" lang="en-CA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receive allocated intervention (n=0)</a:t>
            </a:r>
            <a:endParaRPr kumimoji="0" lang="en-C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942796" y="1330506"/>
            <a:ext cx="200025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Assessed for eligibility (n=916*)</a:t>
            </a:r>
            <a:endParaRPr kumimoji="0" lang="en-C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619872" y="1935657"/>
            <a:ext cx="2457450" cy="704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Excluded (n=568*)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have polyps (n=566*)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Declined to participate (n=2*)</a:t>
            </a: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: Rounded Corners 8"/>
          <p:cNvSpPr>
            <a:spLocks noChangeArrowheads="1"/>
          </p:cNvSpPr>
          <p:nvPr/>
        </p:nvSpPr>
        <p:spPr bwMode="auto">
          <a:xfrm>
            <a:off x="5245890" y="3675866"/>
            <a:ext cx="1433513" cy="293687"/>
          </a:xfrm>
          <a:prstGeom prst="roundRect">
            <a:avLst>
              <a:gd name="adj" fmla="val 16667"/>
            </a:avLst>
          </a:prstGeom>
          <a:solidFill>
            <a:srgbClr val="A9C7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Allocation*</a:t>
            </a:r>
            <a:r>
              <a:rPr kumimoji="0" lang="en-US" altLang="en-US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anose="02040503050406030204" pitchFamily="18" charset="0"/>
                <a:ea typeface="MS Gothic" panose="020B0609070205080204" pitchFamily="49" charset="-128"/>
                <a:cs typeface="Arial" panose="020B0604020202020204" pitchFamily="34" charset="0"/>
              </a:rPr>
              <a:t>‡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MS Gothic" panose="020B0609070205080204" pitchFamily="49" charset="-128"/>
              <a:cs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Connector: Elbow 11"/>
          <p:cNvCxnSpPr>
            <a:cxnSpLocks noChangeShapeType="1"/>
          </p:cNvCxnSpPr>
          <p:nvPr/>
        </p:nvCxnSpPr>
        <p:spPr bwMode="auto">
          <a:xfrm rot="10800000" flipV="1">
            <a:off x="3846376" y="3455624"/>
            <a:ext cx="2331720" cy="40005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2723219" y="4944616"/>
            <a:ext cx="2847975" cy="7749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for diagnosis accuracy (n=309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for surveillance accuracy (n=170</a:t>
            </a: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Excluded from analysis due to low confidence (n=12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/5*)</a:t>
            </a: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6617418" y="4947883"/>
            <a:ext cx="2843213" cy="7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for diagnosis accuracy (n=254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Analysed for surveillance accuracy (n=151</a:t>
            </a: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¨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Excluded from analysis due to low confidence or SSA/P histology (n=72</a:t>
            </a:r>
            <a:r>
              <a:rPr kumimoji="0" lang="en-CA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CA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/22*)</a:t>
            </a: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2" name="Connector: Elbow 1"/>
          <p:cNvCxnSpPr>
            <a:cxnSpLocks noChangeShapeType="1"/>
          </p:cNvCxnSpPr>
          <p:nvPr/>
        </p:nvCxnSpPr>
        <p:spPr bwMode="auto">
          <a:xfrm>
            <a:off x="5470839" y="3455624"/>
            <a:ext cx="2331720" cy="40005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5962647" y="1724306"/>
            <a:ext cx="635" cy="17329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34" name="Rectangle: Rounded Corners 21"/>
          <p:cNvSpPr>
            <a:spLocks noChangeArrowheads="1"/>
          </p:cNvSpPr>
          <p:nvPr/>
        </p:nvSpPr>
        <p:spPr bwMode="auto">
          <a:xfrm>
            <a:off x="5226286" y="4804493"/>
            <a:ext cx="1444625" cy="312737"/>
          </a:xfrm>
          <a:prstGeom prst="roundRect">
            <a:avLst>
              <a:gd name="adj" fmla="val 16667"/>
            </a:avLst>
          </a:prstGeom>
          <a:solidFill>
            <a:srgbClr val="A9C7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Analysis*</a:t>
            </a:r>
            <a:r>
              <a:rPr kumimoji="0" lang="en-US" altLang="en-US" sz="1200" b="0" i="0" u="none" strike="noStrike" cap="none" normalizeH="0" baseline="3000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anose="02040503050406030204" pitchFamily="18" charset="0"/>
                <a:ea typeface="MS Gothic" panose="020B0609070205080204" pitchFamily="49" charset="-128"/>
                <a:cs typeface="Arial" panose="020B0604020202020204" pitchFamily="34" charset="0"/>
              </a:rPr>
              <a:t>‡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MS Gothic" panose="020B0609070205080204" pitchFamily="49" charset="-128"/>
              <a:cs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846375" y="4589386"/>
            <a:ext cx="9525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5081702" y="2885721"/>
            <a:ext cx="1722438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Randomized (n=348*)</a:t>
            </a:r>
            <a:endParaRPr kumimoji="0" lang="en-C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792358" y="4576408"/>
            <a:ext cx="9525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5963282" y="2298346"/>
            <a:ext cx="656590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39" name="Rectangle: Rounded Corners 12"/>
          <p:cNvSpPr>
            <a:spLocks noChangeArrowheads="1"/>
          </p:cNvSpPr>
          <p:nvPr/>
        </p:nvSpPr>
        <p:spPr bwMode="auto">
          <a:xfrm>
            <a:off x="2779827" y="1366391"/>
            <a:ext cx="1547813" cy="323850"/>
          </a:xfrm>
          <a:prstGeom prst="roundRect">
            <a:avLst>
              <a:gd name="adj" fmla="val 16667"/>
            </a:avLst>
          </a:prstGeom>
          <a:solidFill>
            <a:srgbClr val="A9C7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Enrolment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MS Gothic" panose="020B0609070205080204" pitchFamily="49" charset="-128"/>
              <a:cs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7"/>
          <p:cNvSpPr>
            <a:spLocks noChangeArrowheads="1"/>
          </p:cNvSpPr>
          <p:nvPr/>
        </p:nvSpPr>
        <p:spPr bwMode="auto">
          <a:xfrm>
            <a:off x="2779827" y="3155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2723219" y="634685"/>
            <a:ext cx="6737412" cy="74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CONSORT 2010 Flow Diagram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57"/>
          <p:cNvSpPr>
            <a:spLocks noChangeArrowheads="1"/>
          </p:cNvSpPr>
          <p:nvPr/>
        </p:nvSpPr>
        <p:spPr bwMode="auto">
          <a:xfrm>
            <a:off x="2779827" y="12299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AU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A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2723219" y="5877516"/>
            <a:ext cx="673741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patients                                                                                                             </a:t>
            </a:r>
            <a:r>
              <a:rPr kumimoji="0" lang="en-A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‡</a:t>
            </a:r>
            <a:r>
              <a:rPr kumimoji="0" lang="en-A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polyps</a:t>
            </a:r>
            <a:endParaRPr kumimoji="0" lang="en-AU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3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Gothic</vt:lpstr>
      <vt:lpstr>Arial</vt:lpstr>
      <vt:lpstr>Calibri</vt:lpstr>
      <vt:lpstr>Calibri Light</vt:lpstr>
      <vt:lpstr>Cambria</vt:lpstr>
      <vt:lpstr>Candara</vt:lpstr>
      <vt:lpstr>Symbol</vt:lpstr>
      <vt:lpstr>Office Theme</vt:lpstr>
      <vt:lpstr>PowerPoint Presentation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Zorron Cheng Tao Pu</dc:creator>
  <cp:lastModifiedBy>Leonardo Zorron Cheng Tao Pu</cp:lastModifiedBy>
  <cp:revision>3</cp:revision>
  <dcterms:created xsi:type="dcterms:W3CDTF">2018-07-22T07:15:34Z</dcterms:created>
  <dcterms:modified xsi:type="dcterms:W3CDTF">2018-07-22T07:22:36Z</dcterms:modified>
</cp:coreProperties>
</file>