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6858000" cy="1219263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3856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74325" y="1625760"/>
            <a:ext cx="5512050" cy="457005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74325" y="6330223"/>
            <a:ext cx="5512050" cy="2617858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342225" y="1376135"/>
            <a:ext cx="6172200" cy="974816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74325" y="4416435"/>
            <a:ext cx="5512050" cy="1811378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674325" y="6330223"/>
            <a:ext cx="5512050" cy="838483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42225" y="2649861"/>
            <a:ext cx="6170175" cy="8461633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119825" y="6842274"/>
            <a:ext cx="4369950" cy="1363334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119825" y="8205608"/>
            <a:ext cx="4369950" cy="1542552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225" y="2669063"/>
            <a:ext cx="2911950" cy="8442431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606525" y="2669063"/>
            <a:ext cx="2911950" cy="8442431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42225" y="2541050"/>
            <a:ext cx="3005100" cy="67846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42225" y="3296325"/>
            <a:ext cx="3005100" cy="7815169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3507609" y="2527767"/>
            <a:ext cx="3005100" cy="67846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3507609" y="3296325"/>
            <a:ext cx="3005100" cy="7815169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42225" y="1081707"/>
            <a:ext cx="6170175" cy="1254524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342186" y="2764921"/>
            <a:ext cx="2943582" cy="819315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3572100" y="2765072"/>
            <a:ext cx="2940300" cy="8192807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5757075" y="1625760"/>
            <a:ext cx="587250" cy="894168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14350" y="1625760"/>
            <a:ext cx="5157675" cy="894168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342225" y="1081707"/>
            <a:ext cx="6170175" cy="1254524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342225" y="2649861"/>
            <a:ext cx="6170175" cy="8461633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344250" y="11226705"/>
            <a:ext cx="1518750" cy="56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2315250" y="11226705"/>
            <a:ext cx="2227500" cy="56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4993650" y="11226705"/>
            <a:ext cx="1518750" cy="56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742862" name="矩形 1073742861"/>
          <p:cNvSpPr/>
          <p:nvPr/>
        </p:nvSpPr>
        <p:spPr>
          <a:xfrm>
            <a:off x="1968500" y="3477895"/>
            <a:ext cx="1864360" cy="149796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tIns="51435" bIns="51435" anchor="t" anchorCtr="0"/>
          <a:p>
            <a:r>
              <a:rPr lang="zh-CN" altLang="en-US" sz="1015"/>
              <a:t>Records identified through</a:t>
            </a:r>
            <a:endParaRPr lang="zh-CN" altLang="en-US" sz="1015"/>
          </a:p>
          <a:p>
            <a:r>
              <a:rPr lang="zh-CN" altLang="en-US" sz="1015"/>
              <a:t>database searching (n =1454)</a:t>
            </a:r>
            <a:endParaRPr lang="zh-CN" altLang="en-US" sz="1015"/>
          </a:p>
          <a:p>
            <a:r>
              <a:rPr lang="zh-CN" altLang="en-US" sz="1015"/>
              <a:t>CINAHL(n =362)</a:t>
            </a:r>
            <a:endParaRPr lang="zh-CN" altLang="en-US" sz="1015"/>
          </a:p>
          <a:p>
            <a:r>
              <a:rPr lang="zh-CN" altLang="en-US" sz="1015"/>
              <a:t>PubMed(n=245)</a:t>
            </a:r>
            <a:endParaRPr lang="zh-CN" altLang="en-US" sz="1015"/>
          </a:p>
          <a:p>
            <a:r>
              <a:rPr lang="zh-CN" altLang="en-US" sz="1015"/>
              <a:t>MEDLINE(n=276)</a:t>
            </a:r>
            <a:endParaRPr lang="zh-CN" altLang="en-US" sz="1015"/>
          </a:p>
          <a:p>
            <a:r>
              <a:rPr lang="zh-CN" altLang="en-US" sz="1015"/>
              <a:t>PsychNFO (n=198)</a:t>
            </a:r>
            <a:endParaRPr lang="zh-CN" altLang="en-US" sz="1015"/>
          </a:p>
          <a:p>
            <a:r>
              <a:rPr lang="zh-CN" altLang="en-US" sz="1015"/>
              <a:t>CNKI(n=188)</a:t>
            </a:r>
            <a:endParaRPr lang="zh-CN" altLang="en-US" sz="1015"/>
          </a:p>
          <a:p>
            <a:r>
              <a:rPr lang="zh-CN" altLang="en-US" sz="1015"/>
              <a:t>WANFA DATA(n=165)</a:t>
            </a:r>
            <a:endParaRPr lang="zh-CN" altLang="en-US" sz="1015"/>
          </a:p>
          <a:p>
            <a:r>
              <a:rPr lang="zh-CN" altLang="en-US" sz="1015"/>
              <a:t>Grey literature (20)</a:t>
            </a:r>
            <a:endParaRPr lang="zh-CN" altLang="en-US" sz="1015"/>
          </a:p>
          <a:p>
            <a:endParaRPr lang="zh-CN" altLang="en-US" sz="1015"/>
          </a:p>
          <a:p>
            <a:endParaRPr lang="zh-CN" altLang="en-US" sz="1015"/>
          </a:p>
          <a:p>
            <a:endParaRPr lang="zh-CN" altLang="en-US" sz="1015"/>
          </a:p>
        </p:txBody>
      </p:sp>
      <p:sp>
        <p:nvSpPr>
          <p:cNvPr id="1073742850" name="圆角矩形 1073742849"/>
          <p:cNvSpPr/>
          <p:nvPr/>
        </p:nvSpPr>
        <p:spPr>
          <a:xfrm rot="16200000">
            <a:off x="834390" y="5516245"/>
            <a:ext cx="895350" cy="3175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 lIns="25717" rIns="25717" anchor="t" anchorCtr="0"/>
          <a:p>
            <a:pPr algn="ctr"/>
            <a:r>
              <a:rPr lang="zh-CN" altLang="en-US" sz="1015" b="1"/>
              <a:t>Screening</a:t>
            </a:r>
            <a:endParaRPr lang="zh-CN" altLang="en-US" sz="1015" b="1"/>
          </a:p>
          <a:p>
            <a:endParaRPr lang="zh-CN" altLang="en-US" sz="1015" b="1"/>
          </a:p>
        </p:txBody>
      </p:sp>
      <p:sp>
        <p:nvSpPr>
          <p:cNvPr id="1073742851" name="圆角矩形 1073742850"/>
          <p:cNvSpPr/>
          <p:nvPr/>
        </p:nvSpPr>
        <p:spPr>
          <a:xfrm rot="16200000">
            <a:off x="873760" y="8074025"/>
            <a:ext cx="854075" cy="29273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 lIns="25717" rIns="25717" anchor="t" anchorCtr="0"/>
          <a:p>
            <a:r>
              <a:rPr lang="en-US" altLang="zh-CN" sz="1015"/>
              <a:t>    </a:t>
            </a:r>
            <a:r>
              <a:rPr lang="zh-CN" altLang="en-US" sz="1015" b="1"/>
              <a:t>Included</a:t>
            </a:r>
            <a:endParaRPr lang="zh-CN" altLang="en-US" sz="1015" b="1"/>
          </a:p>
          <a:p>
            <a:endParaRPr lang="zh-CN" altLang="en-US" sz="1015" b="1"/>
          </a:p>
        </p:txBody>
      </p:sp>
      <p:sp>
        <p:nvSpPr>
          <p:cNvPr id="1073742852" name="圆角矩形 1073742851"/>
          <p:cNvSpPr/>
          <p:nvPr/>
        </p:nvSpPr>
        <p:spPr>
          <a:xfrm rot="16200000">
            <a:off x="843915" y="6777355"/>
            <a:ext cx="888365" cy="2921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 lIns="25717" rIns="25717" anchor="t" anchorCtr="0"/>
          <a:p>
            <a:pPr algn="ctr"/>
            <a:r>
              <a:rPr lang="en-US" altLang="zh-CN" sz="1015"/>
              <a:t>   </a:t>
            </a:r>
            <a:r>
              <a:rPr lang="en-US" altLang="zh-CN" sz="1015" b="1"/>
              <a:t> </a:t>
            </a:r>
            <a:r>
              <a:rPr lang="zh-CN" altLang="en-US" sz="1015" b="1"/>
              <a:t>Eligibility</a:t>
            </a:r>
            <a:endParaRPr lang="zh-CN" altLang="en-US" sz="1015" b="1"/>
          </a:p>
          <a:p>
            <a:endParaRPr lang="zh-CN" altLang="en-US" sz="1015" b="1"/>
          </a:p>
        </p:txBody>
      </p:sp>
      <p:cxnSp>
        <p:nvCxnSpPr>
          <p:cNvPr id="1073742857" name="直接箭头连接符 1073742856"/>
          <p:cNvCxnSpPr>
            <a:stCxn id="1073742862" idx="2"/>
            <a:endCxn id="1073742856" idx="0"/>
          </p:cNvCxnSpPr>
          <p:nvPr/>
        </p:nvCxnSpPr>
        <p:spPr>
          <a:xfrm flipH="1">
            <a:off x="2894965" y="4975860"/>
            <a:ext cx="5715" cy="94742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1073742863" name="圆角矩形 1073742862"/>
          <p:cNvSpPr/>
          <p:nvPr/>
        </p:nvSpPr>
        <p:spPr>
          <a:xfrm rot="16200000">
            <a:off x="822960" y="4223385"/>
            <a:ext cx="929005" cy="28003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 wrap="square" lIns="25717" rIns="25717" anchor="t" anchorCtr="0"/>
          <a:p>
            <a:pPr algn="ctr"/>
            <a:r>
              <a:rPr lang="zh-CN" altLang="en-US" sz="1015" b="1"/>
              <a:t>Identification</a:t>
            </a:r>
            <a:endParaRPr lang="zh-CN" altLang="en-US" sz="1015"/>
          </a:p>
          <a:p>
            <a:endParaRPr lang="zh-CN" altLang="en-US" sz="1015"/>
          </a:p>
        </p:txBody>
      </p:sp>
      <p:sp>
        <p:nvSpPr>
          <p:cNvPr id="1073742866" name="矩形 1073742865"/>
          <p:cNvSpPr/>
          <p:nvPr/>
        </p:nvSpPr>
        <p:spPr>
          <a:xfrm>
            <a:off x="4715510" y="3898900"/>
            <a:ext cx="1544955" cy="56959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tIns="51435" bIns="51435" anchor="t" anchorCtr="0"/>
          <a:p>
            <a:pPr algn="ctr"/>
            <a:r>
              <a:rPr lang="zh-CN" altLang="en-US" sz="1015"/>
              <a:t>Records of duplicates removed</a:t>
            </a:r>
            <a:br>
              <a:rPr lang="zh-CN" altLang="en-US" sz="1015"/>
            </a:br>
            <a:r>
              <a:rPr lang="zh-CN" altLang="en-US" sz="1015"/>
              <a:t>(n = 482)</a:t>
            </a:r>
            <a:endParaRPr lang="zh-CN" altLang="en-US" sz="1015"/>
          </a:p>
          <a:p>
            <a:endParaRPr lang="zh-CN" altLang="en-US" sz="1015"/>
          </a:p>
        </p:txBody>
      </p:sp>
      <p:sp>
        <p:nvSpPr>
          <p:cNvPr id="1073742856" name="矩形 1073742855"/>
          <p:cNvSpPr/>
          <p:nvPr/>
        </p:nvSpPr>
        <p:spPr>
          <a:xfrm>
            <a:off x="2065655" y="5923280"/>
            <a:ext cx="1658620" cy="40830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tIns="51435" bIns="51435" anchor="t" anchorCtr="0"/>
          <a:p>
            <a:r>
              <a:rPr lang="zh-CN" altLang="en-US" sz="1015"/>
              <a:t>Screening of study tittles and abstracts (n =992)</a:t>
            </a:r>
            <a:endParaRPr lang="zh-CN" altLang="en-US" sz="1015"/>
          </a:p>
          <a:p>
            <a:endParaRPr lang="zh-CN" altLang="en-US" sz="1015"/>
          </a:p>
        </p:txBody>
      </p:sp>
      <p:sp>
        <p:nvSpPr>
          <p:cNvPr id="1073742865" name="矩形 1073742864"/>
          <p:cNvSpPr/>
          <p:nvPr/>
        </p:nvSpPr>
        <p:spPr>
          <a:xfrm>
            <a:off x="4316730" y="5238115"/>
            <a:ext cx="2369185" cy="15411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tIns="51435" bIns="51435" anchor="t" anchorCtr="0"/>
          <a:p>
            <a:r>
              <a:rPr lang="zh-CN" altLang="en-US" sz="1015"/>
              <a:t>Did not meet inclusion criteria excluded with reasons (n=957):</a:t>
            </a:r>
            <a:endParaRPr lang="zh-CN" altLang="en-US" sz="1015"/>
          </a:p>
          <a:p>
            <a:pPr marL="90170" indent="-90170"/>
            <a:r>
              <a:rPr lang="zh-CN" altLang="en-US" sz="1015"/>
              <a:t>Not focused on diabetes (n=186)</a:t>
            </a:r>
            <a:endParaRPr lang="zh-CN" altLang="en-US" sz="1015"/>
          </a:p>
          <a:p>
            <a:pPr marL="90170" indent="-90170"/>
            <a:r>
              <a:rPr lang="zh-CN" altLang="en-US" sz="1015"/>
              <a:t>Not focused on old patients (n=487)</a:t>
            </a:r>
            <a:endParaRPr lang="zh-CN" altLang="en-US" sz="1015"/>
          </a:p>
          <a:p>
            <a:pPr marL="90170" indent="-90170"/>
            <a:r>
              <a:rPr lang="zh-CN" altLang="en-US" sz="1015"/>
              <a:t>Not focused on self management (n=178)</a:t>
            </a:r>
            <a:endParaRPr lang="zh-CN" altLang="en-US" sz="1015"/>
          </a:p>
          <a:p>
            <a:pPr marL="90170" indent="-90170"/>
            <a:r>
              <a:rPr lang="zh-CN" altLang="en-US" sz="1015"/>
              <a:t>Reviews (n=5)</a:t>
            </a:r>
            <a:endParaRPr lang="zh-CN" altLang="en-US" sz="1015"/>
          </a:p>
          <a:p>
            <a:pPr marL="90170" indent="-90170"/>
            <a:r>
              <a:rPr lang="zh-CN" altLang="en-US" sz="1015"/>
              <a:t>Not qualitative study (n=94)</a:t>
            </a:r>
            <a:endParaRPr lang="zh-CN" altLang="en-US" sz="1015"/>
          </a:p>
          <a:p>
            <a:pPr marL="90170" indent="-90170"/>
            <a:r>
              <a:rPr lang="zh-CN" altLang="en-US" sz="1015"/>
              <a:t>Not in English or Chinese (n=7)</a:t>
            </a:r>
            <a:br>
              <a:rPr lang="zh-CN" altLang="en-US" sz="1015"/>
            </a:br>
            <a:endParaRPr lang="zh-CN" altLang="en-US" sz="1015"/>
          </a:p>
          <a:p>
            <a:endParaRPr lang="zh-CN" altLang="en-US" sz="1015"/>
          </a:p>
        </p:txBody>
      </p:sp>
      <p:sp>
        <p:nvSpPr>
          <p:cNvPr id="1073742854" name="矩形 1073742853"/>
          <p:cNvSpPr/>
          <p:nvPr/>
        </p:nvSpPr>
        <p:spPr>
          <a:xfrm>
            <a:off x="2249170" y="7092315"/>
            <a:ext cx="1285240" cy="52514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tIns="51435" bIns="51435" anchor="t" anchorCtr="0"/>
          <a:p>
            <a:pPr algn="ctr"/>
            <a:r>
              <a:rPr lang="zh-CN" altLang="en-US" sz="1015"/>
              <a:t>Full-text articles assessed </a:t>
            </a:r>
            <a:br>
              <a:rPr lang="zh-CN" altLang="en-US" sz="1015"/>
            </a:br>
            <a:r>
              <a:rPr lang="zh-CN" altLang="en-US" sz="1015"/>
              <a:t>(n =35)</a:t>
            </a:r>
            <a:endParaRPr lang="zh-CN" altLang="en-US" sz="1015"/>
          </a:p>
          <a:p>
            <a:endParaRPr lang="zh-CN" altLang="en-US" sz="1015"/>
          </a:p>
        </p:txBody>
      </p:sp>
      <p:sp>
        <p:nvSpPr>
          <p:cNvPr id="1073742864" name="矩形 1073742863"/>
          <p:cNvSpPr/>
          <p:nvPr/>
        </p:nvSpPr>
        <p:spPr>
          <a:xfrm>
            <a:off x="4318000" y="6859905"/>
            <a:ext cx="2381250" cy="121412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tIns="51435" bIns="51435" anchor="t" anchorCtr="0"/>
          <a:p>
            <a:r>
              <a:rPr lang="zh-CN" altLang="en-US" sz="1015"/>
              <a:t>Full-text articles excluded, with reasons (n =25)</a:t>
            </a:r>
            <a:endParaRPr lang="zh-CN" altLang="en-US" sz="1015"/>
          </a:p>
          <a:p>
            <a:r>
              <a:rPr lang="zh-CN" altLang="en-US" sz="1015"/>
              <a:t>Not focused on diabetes (n=2)</a:t>
            </a:r>
            <a:endParaRPr lang="zh-CN" altLang="en-US" sz="1015"/>
          </a:p>
          <a:p>
            <a:r>
              <a:rPr lang="zh-CN" altLang="en-US" sz="1015"/>
              <a:t>Not focused on old patients (n=11)</a:t>
            </a:r>
            <a:endParaRPr lang="zh-CN" altLang="en-US" sz="1015"/>
          </a:p>
          <a:p>
            <a:r>
              <a:rPr lang="zh-CN" altLang="en-US" sz="1015"/>
              <a:t>Not focused on self management (n=1)</a:t>
            </a:r>
            <a:endParaRPr lang="zh-CN" altLang="en-US" sz="1015"/>
          </a:p>
          <a:p>
            <a:r>
              <a:rPr lang="zh-CN" altLang="en-US" sz="1015"/>
              <a:t>No relevant themes identified (n=1)</a:t>
            </a:r>
            <a:endParaRPr lang="zh-CN" altLang="en-US" sz="1015"/>
          </a:p>
          <a:p>
            <a:r>
              <a:rPr lang="zh-CN" altLang="en-US" sz="1015"/>
              <a:t>Not qualitative study (n=27)</a:t>
            </a:r>
            <a:endParaRPr lang="zh-CN" altLang="en-US" sz="1015"/>
          </a:p>
          <a:p>
            <a:pPr marL="90170" indent="-90170"/>
            <a:endParaRPr lang="zh-CN" altLang="en-US" sz="1015"/>
          </a:p>
          <a:p>
            <a:endParaRPr lang="zh-CN" altLang="en-US" sz="1015"/>
          </a:p>
        </p:txBody>
      </p:sp>
      <p:sp>
        <p:nvSpPr>
          <p:cNvPr id="1073742855" name="矩形 1073742854"/>
          <p:cNvSpPr/>
          <p:nvPr/>
        </p:nvSpPr>
        <p:spPr>
          <a:xfrm>
            <a:off x="2249170" y="8343900"/>
            <a:ext cx="1285240" cy="5143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tIns="51435" bIns="51435" anchor="t" anchorCtr="0"/>
          <a:p>
            <a:pPr algn="ctr"/>
            <a:r>
              <a:rPr lang="zh-CN" altLang="en-US" sz="1015"/>
              <a:t>Studies included in systematic review</a:t>
            </a:r>
            <a:br>
              <a:rPr lang="zh-CN" altLang="en-US" sz="1015"/>
            </a:br>
            <a:r>
              <a:rPr lang="zh-CN" altLang="en-US" sz="1015"/>
              <a:t>(n =10 )</a:t>
            </a:r>
            <a:endParaRPr lang="zh-CN" altLang="en-US" sz="1015"/>
          </a:p>
          <a:p>
            <a:endParaRPr lang="zh-CN" altLang="en-US" sz="1015"/>
          </a:p>
        </p:txBody>
      </p:sp>
      <p:cxnSp>
        <p:nvCxnSpPr>
          <p:cNvPr id="4" name="直接箭头连接符 3"/>
          <p:cNvCxnSpPr>
            <a:stCxn id="1073742854" idx="2"/>
          </p:cNvCxnSpPr>
          <p:nvPr/>
        </p:nvCxnSpPr>
        <p:spPr>
          <a:xfrm>
            <a:off x="2891790" y="7617460"/>
            <a:ext cx="8890" cy="72644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5" name="直接箭头连接符 4"/>
          <p:cNvCxnSpPr>
            <a:stCxn id="1073742856" idx="2"/>
            <a:endCxn id="1073742854" idx="0"/>
          </p:cNvCxnSpPr>
          <p:nvPr/>
        </p:nvCxnSpPr>
        <p:spPr>
          <a:xfrm flipH="1">
            <a:off x="2891790" y="6331585"/>
            <a:ext cx="3175" cy="76073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8" name="直接箭头连接符 7"/>
          <p:cNvCxnSpPr/>
          <p:nvPr/>
        </p:nvCxnSpPr>
        <p:spPr>
          <a:xfrm>
            <a:off x="3837305" y="4224655"/>
            <a:ext cx="826135" cy="0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9" name="直接箭头连接符 8"/>
          <p:cNvCxnSpPr/>
          <p:nvPr/>
        </p:nvCxnSpPr>
        <p:spPr>
          <a:xfrm>
            <a:off x="3724275" y="6122035"/>
            <a:ext cx="592455" cy="63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10" name="直接箭头连接符 9"/>
          <p:cNvCxnSpPr/>
          <p:nvPr/>
        </p:nvCxnSpPr>
        <p:spPr>
          <a:xfrm>
            <a:off x="3534410" y="7284085"/>
            <a:ext cx="810895" cy="9525"/>
          </a:xfrm>
          <a:prstGeom prst="straightConnector1">
            <a:avLst/>
          </a:prstGeom>
          <a:ln w="9525" cap="flat" cmpd="sng">
            <a:solidFill>
              <a:srgbClr val="000000"/>
            </a:solidFill>
            <a:prstDash val="solid"/>
            <a:headEnd type="none" w="med" len="med"/>
            <a:tailEnd type="triangle" w="med" len="med"/>
          </a:ln>
        </p:spPr>
      </p:cxn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829</Words>
  <Application>WPS 演示</Application>
  <PresentationFormat>宽屏</PresentationFormat>
  <Paragraphs>55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空白演示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马娟娟</cp:lastModifiedBy>
  <cp:revision>173</cp:revision>
  <dcterms:created xsi:type="dcterms:W3CDTF">2019-06-19T02:08:00Z</dcterms:created>
  <dcterms:modified xsi:type="dcterms:W3CDTF">2021-09-28T12:15:56Z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D60231EAC3F242C386AF1E3E07A26414</vt:lpwstr>
  </property>
</Properties>
</file>