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59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84C7-BA90-492C-A303-75CF90C6ED4F}" type="datetimeFigureOut">
              <a:rPr lang="zh-CN" altLang="en-US" smtClean="0"/>
              <a:t>2022-3-6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170A1-0D3C-41D0-9BC1-605A165BAF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3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1. Patient distribution over two follow-up periods</a:t>
            </a:r>
            <a:endParaRPr lang="zh-CN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170A1-0D3C-41D0-9BC1-605A165BAF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6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B134B-4D54-4EC4-8B1D-F01AA29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82C03A-04A9-4C30-A0B6-5951054D7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51296-798F-47E8-836A-9A546FF8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E16234-4927-4ECB-8B11-16AE63D3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6163E4-A85C-46F1-B120-E9FFCE13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7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3A5C3-6FE0-4249-94E9-9560CA77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A85A94-2D79-481A-9444-BECE9EBB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4A7A65-9B0B-4FA0-B568-7631753B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89621A-90A0-4EA0-91ED-D7E7DFFC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428E4A-1A27-44AA-BEF3-0B45101F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7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ED5B010-E77E-4C79-8783-FC38B109B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A05BCA-93A4-4DAB-A940-25F8D7C2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6F344C-B2EE-4A28-A6E5-D48BE68A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E0AFE-D623-4A1E-B4FD-49B874D7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4C8B6B-0FB4-45DE-B673-25454627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71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213A2-8B2E-4234-9760-E04DD362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0CEA6-CD4B-41E5-AFD7-C799D975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9460FE-09A8-4269-8F26-DD31C51E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63F514-367A-4BE2-9E2F-249EF923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A4AF4-D0F8-4420-B43E-D6B784EC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3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F7597-F338-4028-BA84-A4C92DEE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E485B5-E26C-41BA-A7B6-12F17DBA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A22D2-3E23-47AE-8FDA-17FBBA92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577E60-73F5-486E-BDD1-ED3382EC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49F06-5077-4918-A56F-EFCFF751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8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5A1AB-62BF-4413-A49D-CB393A78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76CEF6-7B18-440F-BFBC-3A78B021B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D1757B-5FED-4096-859A-05993852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C8384B-FBFD-496F-A7BD-0443583C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04BBE2-C0D8-4283-AEBE-2DB6D16A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7CB8D8-2A47-4BBD-9661-37A57F63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3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9DFCF0-F7E4-41BC-9FF5-51A6BEE7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BEE4C9-790E-4634-80BD-F427332F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E43CE9-4148-42E6-A1D0-937F8D43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564555-B8E3-4FE8-BE12-081D75086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21DC5F-E74C-47CC-B06B-587F2578C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F62F2D-48C0-4296-AA42-2AAAE2AF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ECB439-A6DB-4D6D-A362-263C673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E85CE4-48CB-4CB5-9046-F9740969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3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AC4AE-66CD-42C0-B0D9-8F997724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25F20A-F44F-4020-90D1-F2E4DBC7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C8D322-E2CE-43A1-8F41-E1AAD345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1E16D6-40D3-4EF7-B6B0-97F3EB7C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44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A18AF7-28C3-4CD0-9E46-7C4166E9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C11E39-0615-4242-8F6D-5CDA8704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4D2864-E19D-47DA-A1FF-D3908882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23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4364B-1FF7-43B9-965D-0DF4ECA7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5BCD78-3117-4B0A-8742-345D8CDD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480C34-5EC8-4A1E-8BEA-B7A94B402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6D3464-9A46-4126-B1FF-A83F85D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2C6D5A-9067-432D-9BA3-969B0AF6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BFD114-866D-4D40-9EC4-29828AEE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0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8F15E-BE14-4F45-9AA6-56112565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917799-21C7-4615-B6EE-9168B937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0E61D-CA1D-4997-9EB2-75B95AC99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95B3D-DDE3-4EF5-AA62-CAD29AF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C94A53-4A9D-4565-AE51-334AB817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27187B-9214-48FE-B086-83FB8467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92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D176D6-9ABE-4A7E-BA8B-F84EBB14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18D56-186C-4606-92FF-8B86FA1E0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033CF-B6E4-4777-B5B2-728AB0C00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D52A-01A0-46F9-B537-3EF3F196915C}" type="datetimeFigureOut">
              <a:rPr lang="zh-CN" altLang="en-US" smtClean="0"/>
              <a:pPr/>
              <a:t>2022-3-6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9AF88-448D-4F17-AA66-FFA968B02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7B228-8ADE-4502-B00B-C9E6117BD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00E5-B785-4415-8169-C23324860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529C96-F312-4EFD-8BF2-EDFD0C4AAE90}"/>
              </a:ext>
            </a:extLst>
          </p:cNvPr>
          <p:cNvSpPr/>
          <p:nvPr/>
        </p:nvSpPr>
        <p:spPr>
          <a:xfrm>
            <a:off x="2321878" y="638023"/>
            <a:ext cx="7560000" cy="52005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undergoing USPD in five centers during 2013-2019: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1751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E3B985-952D-426B-9AFC-3B73338FAC6B}"/>
              </a:ext>
            </a:extLst>
          </p:cNvPr>
          <p:cNvSpPr/>
          <p:nvPr/>
        </p:nvSpPr>
        <p:spPr>
          <a:xfrm>
            <a:off x="7059493" y="1357940"/>
            <a:ext cx="2902119" cy="648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Incomplete data:</a:t>
            </a:r>
            <a:r>
              <a:rPr lang="zh-CN" altLang="en-US" kern="100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182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&lt; 18 years:</a:t>
            </a:r>
            <a:r>
              <a:rPr lang="zh-CN" altLang="en-US" kern="100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zh-CN" altLang="en-US" kern="100" dirty="0"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/>
            <a:endParaRPr lang="zh-CN" kern="1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7D56F23-309F-4882-A82E-E527E06FF802}"/>
              </a:ext>
            </a:extLst>
          </p:cNvPr>
          <p:cNvCxnSpPr/>
          <p:nvPr/>
        </p:nvCxnSpPr>
        <p:spPr>
          <a:xfrm>
            <a:off x="6095998" y="1146687"/>
            <a:ext cx="0" cy="118800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B54F419-A862-4894-86A4-D838F0386446}"/>
              </a:ext>
            </a:extLst>
          </p:cNvPr>
          <p:cNvSpPr/>
          <p:nvPr/>
        </p:nvSpPr>
        <p:spPr>
          <a:xfrm>
            <a:off x="3076084" y="2350086"/>
            <a:ext cx="6051589" cy="510939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patients with diabetes undergoing USPD included</a:t>
            </a:r>
            <a:endParaRPr lang="zh-CN" altLang="en-US" kern="100" dirty="0"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EE7A0F9-B40B-4299-9420-B80A8EFDD113}"/>
              </a:ext>
            </a:extLst>
          </p:cNvPr>
          <p:cNvCxnSpPr/>
          <p:nvPr/>
        </p:nvCxnSpPr>
        <p:spPr>
          <a:xfrm>
            <a:off x="5194112" y="1672178"/>
            <a:ext cx="1800000" cy="0"/>
          </a:xfrm>
          <a:prstGeom prst="straightConnector1">
            <a:avLst/>
          </a:prstGeom>
          <a:ln w="63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206462EA-6FA9-4AE2-88D5-387ECCC81AB1}"/>
              </a:ext>
            </a:extLst>
          </p:cNvPr>
          <p:cNvSpPr/>
          <p:nvPr/>
        </p:nvSpPr>
        <p:spPr>
          <a:xfrm>
            <a:off x="1665717" y="1370387"/>
            <a:ext cx="3463014" cy="648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without diabetes: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zh-CN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981</a:t>
            </a:r>
            <a:endParaRPr lang="en-US" altLang="zh-CN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1FDFDBC-E25B-4C17-B1A1-24A17E487F56}"/>
              </a:ext>
            </a:extLst>
          </p:cNvPr>
          <p:cNvCxnSpPr>
            <a:cxnSpLocks/>
          </p:cNvCxnSpPr>
          <p:nvPr/>
        </p:nvCxnSpPr>
        <p:spPr>
          <a:xfrm>
            <a:off x="6094112" y="2865034"/>
            <a:ext cx="0" cy="1272851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86BE460E-5D56-48EE-A9C4-44FE7AC46627}"/>
              </a:ext>
            </a:extLst>
          </p:cNvPr>
          <p:cNvSpPr txBox="1"/>
          <p:nvPr/>
        </p:nvSpPr>
        <p:spPr>
          <a:xfrm>
            <a:off x="4730496" y="3378472"/>
            <a:ext cx="123288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6 mo</a:t>
            </a:r>
            <a:endParaRPr lang="zh-CN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F59D59D-FF1C-461E-9C7C-E6038C0AC831}"/>
              </a:ext>
            </a:extLst>
          </p:cNvPr>
          <p:cNvSpPr/>
          <p:nvPr/>
        </p:nvSpPr>
        <p:spPr>
          <a:xfrm>
            <a:off x="4371431" y="4165261"/>
            <a:ext cx="3460894" cy="576000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508 patients survived on USPD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3F94BF2-B99C-43AC-B5BA-D07E99353D85}"/>
              </a:ext>
            </a:extLst>
          </p:cNvPr>
          <p:cNvCxnSpPr>
            <a:cxnSpLocks/>
          </p:cNvCxnSpPr>
          <p:nvPr/>
        </p:nvCxnSpPr>
        <p:spPr>
          <a:xfrm>
            <a:off x="6094112" y="3561905"/>
            <a:ext cx="900000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F71E67D1-2D45-4EA4-8E9A-0293F215ADC2}"/>
              </a:ext>
            </a:extLst>
          </p:cNvPr>
          <p:cNvCxnSpPr/>
          <p:nvPr/>
        </p:nvCxnSpPr>
        <p:spPr>
          <a:xfrm>
            <a:off x="6110236" y="4741261"/>
            <a:ext cx="0" cy="139680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A5FF368F-67A0-4AFF-96BE-FE01D3894408}"/>
              </a:ext>
            </a:extLst>
          </p:cNvPr>
          <p:cNvSpPr txBox="1"/>
          <p:nvPr/>
        </p:nvSpPr>
        <p:spPr>
          <a:xfrm>
            <a:off x="4730495" y="5326953"/>
            <a:ext cx="123288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6 mo</a:t>
            </a:r>
            <a:endParaRPr lang="zh-CN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99AF1DF-864D-4AC2-AE6D-A5F00C74C2A8}"/>
              </a:ext>
            </a:extLst>
          </p:cNvPr>
          <p:cNvSpPr/>
          <p:nvPr/>
        </p:nvSpPr>
        <p:spPr>
          <a:xfrm>
            <a:off x="4330112" y="6216436"/>
            <a:ext cx="3528000" cy="36933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323 patients survived on USPD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DEEE229A-B2E0-4703-B3A6-EF51AA913130}"/>
              </a:ext>
            </a:extLst>
          </p:cNvPr>
          <p:cNvCxnSpPr>
            <a:cxnSpLocks/>
          </p:cNvCxnSpPr>
          <p:nvPr/>
        </p:nvCxnSpPr>
        <p:spPr>
          <a:xfrm>
            <a:off x="6110236" y="5462851"/>
            <a:ext cx="928000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76CB8E66-E3C2-4418-9F71-3C0A024B25DC}"/>
              </a:ext>
            </a:extLst>
          </p:cNvPr>
          <p:cNvSpPr/>
          <p:nvPr/>
        </p:nvSpPr>
        <p:spPr>
          <a:xfrm>
            <a:off x="7058815" y="3124887"/>
            <a:ext cx="2868081" cy="969101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failure: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15</a:t>
            </a:r>
          </a:p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Died: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41</a:t>
            </a:r>
          </a:p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Other: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3629FB-8B2E-4287-95D9-1DE4DEBB2A0F}"/>
              </a:ext>
            </a:extLst>
          </p:cNvPr>
          <p:cNvSpPr/>
          <p:nvPr/>
        </p:nvSpPr>
        <p:spPr>
          <a:xfrm>
            <a:off x="7058815" y="4819638"/>
            <a:ext cx="2868081" cy="1318421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failure: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53</a:t>
            </a:r>
          </a:p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Died: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113</a:t>
            </a:r>
          </a:p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10</a:t>
            </a:r>
          </a:p>
          <a:p>
            <a:pPr algn="ctr"/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Transplantation: </a:t>
            </a:r>
            <a:r>
              <a:rPr lang="en-US" altLang="zh-CN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9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CD0886-8077-4950-BD01-2D09507C0218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61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A9F88F-5287-4B14-9A49-27DD7F20C918}"/>
              </a:ext>
            </a:extLst>
          </p:cNvPr>
          <p:cNvSpPr txBox="1"/>
          <p:nvPr/>
        </p:nvSpPr>
        <p:spPr>
          <a:xfrm>
            <a:off x="309880" y="121920"/>
            <a:ext cx="1169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2. Mortality rates for patients with diabetes undergoing urgent-start peritoneal dialysis during the follow-up period.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3E0D77-874B-4AA8-9B23-C25D0B7C8AA8}"/>
              </a:ext>
            </a:extLst>
          </p:cNvPr>
          <p:cNvSpPr txBox="1"/>
          <p:nvPr/>
        </p:nvSpPr>
        <p:spPr>
          <a:xfrm>
            <a:off x="1056640" y="4917440"/>
            <a:ext cx="9499600" cy="8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The percent indicates the proportion of mortalities  in each period to the mortalities during the entire follow-up period.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73868B-9AAB-4F91-A773-0DD72DF8B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905079"/>
            <a:ext cx="5297424" cy="38755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44D8E40-6E70-451C-B5A9-44AF00540A56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86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1132881-AA90-426E-90D7-4D87B492C07D}"/>
              </a:ext>
            </a:extLst>
          </p:cNvPr>
          <p:cNvSpPr txBox="1"/>
          <p:nvPr/>
        </p:nvSpPr>
        <p:spPr>
          <a:xfrm>
            <a:off x="132080" y="148767"/>
            <a:ext cx="1045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3. Kaplan–Meier survival analysis for all-cause mortality according to NYHA-FC.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4BDAFD-29FC-4913-9D06-311001A1CF33}"/>
              </a:ext>
            </a:extLst>
          </p:cNvPr>
          <p:cNvSpPr txBox="1"/>
          <p:nvPr/>
        </p:nvSpPr>
        <p:spPr>
          <a:xfrm>
            <a:off x="274320" y="5219877"/>
            <a:ext cx="11790000" cy="882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 Kaplan–Meier survival analysis for all-cause mortality</a:t>
            </a: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according to NYHA-FC within the first 6 months.   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NYHA-FC: New York Heart Association functional classification.</a:t>
            </a:r>
            <a:endParaRPr lang="zh-CN" altLang="zh-CN" sz="1400" kern="100" dirty="0">
              <a:effectLst/>
              <a:latin typeface="Book Antiqua" panose="020406020503050303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0B5F1-A211-442F-916A-D3748564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8" y="1134825"/>
            <a:ext cx="6074664" cy="34991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4F58FA2-079C-4762-AAF7-A430566DD0A0}"/>
              </a:ext>
            </a:extLst>
          </p:cNvPr>
          <p:cNvSpPr txBox="1"/>
          <p:nvPr/>
        </p:nvSpPr>
        <p:spPr>
          <a:xfrm>
            <a:off x="2712720" y="1257300"/>
            <a:ext cx="116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zh-CN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D22B75-886D-4DA8-86EE-0D9856DEA163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4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23682B-F166-440B-AFC2-A63074D58CD6}"/>
              </a:ext>
            </a:extLst>
          </p:cNvPr>
          <p:cNvSpPr txBox="1"/>
          <p:nvPr/>
        </p:nvSpPr>
        <p:spPr>
          <a:xfrm>
            <a:off x="234000" y="5209953"/>
            <a:ext cx="11791423" cy="8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B: Kaplan–Meier survival analysis for all-cause mortality according to NYHA-FC after 6 months.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kern="100" dirty="0">
                <a:effectLst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NYHA-FC: New York Heart Association functional classification.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AB43C9-9111-46A8-9721-F2AF12A41E96}"/>
              </a:ext>
            </a:extLst>
          </p:cNvPr>
          <p:cNvSpPr txBox="1"/>
          <p:nvPr/>
        </p:nvSpPr>
        <p:spPr>
          <a:xfrm>
            <a:off x="87863" y="123981"/>
            <a:ext cx="1129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3. Kaplan–Meier survival analysis for all-cause mortality according to NYHA-FC.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34F005-6A9A-4726-930B-2090224B8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40" y="1090800"/>
            <a:ext cx="6412992" cy="35524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D4DC308-353F-4803-8FA4-973C079C08F8}"/>
              </a:ext>
            </a:extLst>
          </p:cNvPr>
          <p:cNvSpPr txBox="1"/>
          <p:nvPr/>
        </p:nvSpPr>
        <p:spPr>
          <a:xfrm>
            <a:off x="2712720" y="1257300"/>
            <a:ext cx="116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zh-CN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3FD71C-5278-4F9D-A98B-F81986CA3909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41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17C0E67-7094-46B9-A989-5193E0E64548}"/>
              </a:ext>
            </a:extLst>
          </p:cNvPr>
          <p:cNvSpPr txBox="1"/>
          <p:nvPr/>
        </p:nvSpPr>
        <p:spPr>
          <a:xfrm>
            <a:off x="111760" y="204520"/>
            <a:ext cx="1189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Book Antiqua" panose="02040602050305030304" pitchFamily="18" charset="0"/>
              </a:rPr>
              <a:t>Figure 4. Risk factors for mortality in patients with diabetes undergoing USPD during different periods. </a:t>
            </a:r>
            <a:endParaRPr lang="zh-CN" alt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812AE4-81B0-4D0F-8202-48522B108ECD}"/>
              </a:ext>
            </a:extLst>
          </p:cNvPr>
          <p:cNvSpPr txBox="1"/>
          <p:nvPr/>
        </p:nvSpPr>
        <p:spPr>
          <a:xfrm>
            <a:off x="629920" y="4787185"/>
            <a:ext cx="1129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A: Risk factors for mortality  in patients with diabetes undergoing USPD within the first 6 months. </a:t>
            </a:r>
          </a:p>
          <a:p>
            <a:r>
              <a:rPr lang="en-US" altLang="zh-CN" dirty="0">
                <a:latin typeface="Book Antiqua" panose="02040602050305030304" pitchFamily="18" charset="0"/>
              </a:rPr>
              <a:t>A Cox proportional hazard regression model was used. Factors with </a:t>
            </a:r>
            <a:r>
              <a:rPr lang="en-US" altLang="zh-CN" i="1" dirty="0">
                <a:latin typeface="Book Antiqua" panose="02040602050305030304" pitchFamily="18" charset="0"/>
              </a:rPr>
              <a:t>P</a:t>
            </a:r>
            <a:r>
              <a:rPr lang="en-US" altLang="zh-CN" dirty="0">
                <a:latin typeface="Book Antiqua" panose="02040602050305030304" pitchFamily="18" charset="0"/>
              </a:rPr>
              <a:t>&lt;0.1 in a univariate analysis (age, NYHA class, serum creatinine levels, serum calcium levels, blood glucose and serum phosphorus levels) were included in the multivariate analysis. NYHA-FC: New York Heart Association functional classification; USPD: urgent-start peritoneal dialysis. </a:t>
            </a:r>
            <a:r>
              <a:rPr lang="en-US" altLang="zh-CN" i="1" dirty="0">
                <a:latin typeface="Book Antiqua" panose="02040602050305030304" pitchFamily="18" charset="0"/>
              </a:rPr>
              <a:t>HR</a:t>
            </a:r>
            <a:r>
              <a:rPr lang="en-US" altLang="zh-CN" dirty="0">
                <a:latin typeface="Book Antiqua" panose="02040602050305030304" pitchFamily="18" charset="0"/>
              </a:rPr>
              <a:t>: Hazard ratio; </a:t>
            </a:r>
            <a:r>
              <a:rPr lang="en-US" altLang="zh-CN" i="1" dirty="0">
                <a:latin typeface="Book Antiqua" panose="02040602050305030304" pitchFamily="18" charset="0"/>
              </a:rPr>
              <a:t>CI</a:t>
            </a:r>
            <a:r>
              <a:rPr lang="en-US" altLang="zh-CN" dirty="0">
                <a:latin typeface="Book Antiqua" panose="02040602050305030304" pitchFamily="18" charset="0"/>
              </a:rPr>
              <a:t>: Confidence interval.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993A54-67FD-47B2-BE97-4FE35CD4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84" y="905002"/>
            <a:ext cx="7525512" cy="33817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28380B-1BE0-44E5-9727-3AC662ED7E0B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8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4850D3-9980-4463-B0AE-23B7B4B15770}"/>
              </a:ext>
            </a:extLst>
          </p:cNvPr>
          <p:cNvSpPr txBox="1"/>
          <p:nvPr/>
        </p:nvSpPr>
        <p:spPr>
          <a:xfrm>
            <a:off x="157480" y="111760"/>
            <a:ext cx="1187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+mn-cs"/>
              </a:rPr>
              <a:t>Figure 4. Risk factors for mortality in patients with diabetes undergoing USPD during different periods.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5459CD-C287-452A-A6DB-5CF66DE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84" y="769112"/>
            <a:ext cx="7266432" cy="34503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7179270-FF36-464C-82F0-8B9A706E7C98}"/>
              </a:ext>
            </a:extLst>
          </p:cNvPr>
          <p:cNvSpPr txBox="1"/>
          <p:nvPr/>
        </p:nvSpPr>
        <p:spPr>
          <a:xfrm>
            <a:off x="157480" y="4667012"/>
            <a:ext cx="11775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B: Risk factors for mortality  in patients with diabetes undergoing USPD after 6 months. A Cox proportional hazard regression model was used. Factors with </a:t>
            </a:r>
            <a:r>
              <a:rPr lang="en-US" altLang="zh-CN" i="1" dirty="0">
                <a:latin typeface="Book Antiqua" panose="02040602050305030304" pitchFamily="18" charset="0"/>
              </a:rPr>
              <a:t>P</a:t>
            </a:r>
            <a:r>
              <a:rPr lang="en-US" altLang="zh-CN" dirty="0">
                <a:latin typeface="Book Antiqua" panose="02040602050305030304" pitchFamily="18" charset="0"/>
              </a:rPr>
              <a:t>&lt;0.1 in a univariate analysis (age, NYHA class, serum creatinine levels, serum calcium levels, and serum phosphorus levels) were included in the multivariate analysis. NYHA-FC: New York Heart Association functional classification; USPD: urgent-start peritoneal dialysis. HR: Hazard ratio; CI: Confidence interval.</a:t>
            </a:r>
          </a:p>
          <a:p>
            <a:r>
              <a:rPr lang="en-US" altLang="zh-CN" dirty="0">
                <a:latin typeface="Book Antiqua" panose="02040602050305030304" pitchFamily="18" charset="0"/>
              </a:rPr>
              <a:t>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F8AFAE-220D-4B71-BC94-FBAC52870EEA}"/>
              </a:ext>
            </a:extLst>
          </p:cNvPr>
          <p:cNvSpPr txBox="1"/>
          <p:nvPr/>
        </p:nvSpPr>
        <p:spPr>
          <a:xfrm>
            <a:off x="7658100" y="6658210"/>
            <a:ext cx="660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DOI: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10.4239/wjd.v0.i0.0000  </a:t>
            </a:r>
            <a:r>
              <a:rPr lang="en-US" altLang="zh-CN" sz="1800" b="1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Copyright</a:t>
            </a:r>
            <a:r>
              <a:rPr lang="zh-CN" altLang="en-US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©The Author(s) 2022.</a:t>
            </a:r>
            <a:endParaRPr lang="zh-CN" altLang="en-US" sz="1800" b="0" i="0" u="none" strike="noStrike" baseline="30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12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546</Words>
  <Application>Microsoft Office PowerPoint</Application>
  <PresentationFormat>宽屏</PresentationFormat>
  <Paragraphs>39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Book Antiqua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 思宇</dc:creator>
  <cp:lastModifiedBy>W YXJ</cp:lastModifiedBy>
  <cp:revision>81</cp:revision>
  <dcterms:created xsi:type="dcterms:W3CDTF">2020-11-01T06:40:58Z</dcterms:created>
  <dcterms:modified xsi:type="dcterms:W3CDTF">2022-03-06T07:38:14Z</dcterms:modified>
</cp:coreProperties>
</file>