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>
        <p:scale>
          <a:sx n="400" d="100"/>
          <a:sy n="400" d="100"/>
        </p:scale>
        <p:origin x="-6294" y="-9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0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0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9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7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5CC76-A9A0-443E-8049-FEE2A5CF24FC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096B-B451-4738-B6BC-0F954DC8E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7662" y="3518297"/>
            <a:ext cx="6281737" cy="2247503"/>
          </a:xfrm>
          <a:prstGeom prst="roundRect">
            <a:avLst>
              <a:gd name="adj" fmla="val 36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7" y="3737358"/>
            <a:ext cx="2095500" cy="1930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7663" y="652463"/>
            <a:ext cx="1624012" cy="376237"/>
          </a:xfrm>
          <a:prstGeom prst="roundRect">
            <a:avLst>
              <a:gd name="adj" fmla="val 217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7663" y="1326357"/>
            <a:ext cx="2957512" cy="376237"/>
          </a:xfrm>
          <a:prstGeom prst="roundRect">
            <a:avLst>
              <a:gd name="adj" fmla="val 217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7663" y="2274888"/>
            <a:ext cx="1049337" cy="376237"/>
          </a:xfrm>
          <a:prstGeom prst="roundRect">
            <a:avLst>
              <a:gd name="adj" fmla="val 217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7662" y="6064843"/>
            <a:ext cx="4262437" cy="1263057"/>
          </a:xfrm>
          <a:prstGeom prst="roundRect">
            <a:avLst>
              <a:gd name="adj" fmla="val 6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7661" y="7626943"/>
            <a:ext cx="4262437" cy="1332907"/>
          </a:xfrm>
          <a:prstGeom prst="roundRect">
            <a:avLst>
              <a:gd name="adj" fmla="val 60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7661" y="661939"/>
            <a:ext cx="11763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EMBRIONATED EGGS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347660" y="809481"/>
            <a:ext cx="117633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In feces of end host</a:t>
            </a:r>
            <a:endParaRPr lang="en-US" sz="700" dirty="0"/>
          </a:p>
        </p:txBody>
      </p:sp>
      <p:sp>
        <p:nvSpPr>
          <p:cNvPr id="16" name="Rectangle 15"/>
          <p:cNvSpPr/>
          <p:nvPr/>
        </p:nvSpPr>
        <p:spPr>
          <a:xfrm>
            <a:off x="846140" y="1059429"/>
            <a:ext cx="3429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Th1 →IFN-γ and IL-12 (</a:t>
            </a:r>
            <a:r>
              <a:rPr lang="en-US" sz="700" dirty="0" err="1"/>
              <a:t>Rigano</a:t>
            </a:r>
            <a:r>
              <a:rPr lang="en-US" sz="700" dirty="0"/>
              <a:t> et al., 1999; </a:t>
            </a:r>
            <a:r>
              <a:rPr lang="en-US" sz="700" dirty="0" err="1"/>
              <a:t>Siracusano</a:t>
            </a:r>
            <a:r>
              <a:rPr lang="en-US" sz="700" dirty="0"/>
              <a:t> et al.,2012)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6140" y="1719006"/>
            <a:ext cx="3429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Metamorphosis ; </a:t>
            </a:r>
            <a:r>
              <a:rPr lang="en-US" sz="700" dirty="0" err="1"/>
              <a:t>IgE</a:t>
            </a:r>
            <a:r>
              <a:rPr lang="en-US" sz="700" dirty="0"/>
              <a:t> and basophils (</a:t>
            </a:r>
            <a:r>
              <a:rPr lang="en-US" sz="700" dirty="0" err="1"/>
              <a:t>Aceti</a:t>
            </a:r>
            <a:r>
              <a:rPr lang="en-US" sz="700" dirty="0"/>
              <a:t> et al.,1990; 1992)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6140" y="1990000"/>
            <a:ext cx="3429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Th2: IL-4; IL-5; IL-10 ; TGF</a:t>
            </a:r>
            <a:r>
              <a:rPr lang="el-GR" sz="700" dirty="0"/>
              <a:t>β- (</a:t>
            </a:r>
            <a:r>
              <a:rPr lang="en-US" sz="700" dirty="0" err="1"/>
              <a:t>Amri</a:t>
            </a:r>
            <a:r>
              <a:rPr lang="en-US" sz="700" dirty="0"/>
              <a:t> et al. 2009) - susceptible to the parasite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865980" y="2651125"/>
            <a:ext cx="0" cy="292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62806" y="2925578"/>
            <a:ext cx="5558" cy="292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862806" y="3187188"/>
            <a:ext cx="0" cy="3219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65980" y="1028700"/>
            <a:ext cx="0" cy="292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62806" y="1980323"/>
            <a:ext cx="5558" cy="292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86806" y="5765800"/>
            <a:ext cx="0" cy="2990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86806" y="7327900"/>
            <a:ext cx="0" cy="2990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72331" y="2662221"/>
            <a:ext cx="3429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DC underwent apoptosis and survived DC failed to mature (Evert et al., 2010)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51379" y="2920572"/>
            <a:ext cx="3429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Consumption of complement (Diaz et al.,1995; Ferreira et al.,1995)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65584" y="3217551"/>
            <a:ext cx="496371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Induction of CD4+CD25+Foxp3+ (Bennett et al., 2001) → fulfill an important role for parasite survival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7661" y="1347536"/>
            <a:ext cx="11763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ONCOSPHERES</a:t>
            </a:r>
            <a:endParaRPr lang="en-US" sz="900" dirty="0"/>
          </a:p>
        </p:txBody>
      </p:sp>
      <p:sp>
        <p:nvSpPr>
          <p:cNvPr id="45" name="Rectangle 44"/>
          <p:cNvSpPr/>
          <p:nvPr/>
        </p:nvSpPr>
        <p:spPr>
          <a:xfrm>
            <a:off x="347660" y="1495078"/>
            <a:ext cx="27079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smtClean="0"/>
              <a:t>hatches and penetrates intestinal wall of intermediate host</a:t>
            </a:r>
            <a:endParaRPr lang="en-US" sz="700" dirty="0"/>
          </a:p>
        </p:txBody>
      </p:sp>
      <p:sp>
        <p:nvSpPr>
          <p:cNvPr id="46" name="Rectangle 45"/>
          <p:cNvSpPr/>
          <p:nvPr/>
        </p:nvSpPr>
        <p:spPr>
          <a:xfrm>
            <a:off x="347661" y="2275332"/>
            <a:ext cx="11763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METACESTODES</a:t>
            </a:r>
            <a:endParaRPr lang="en-US" sz="900" dirty="0"/>
          </a:p>
        </p:txBody>
      </p:sp>
      <p:sp>
        <p:nvSpPr>
          <p:cNvPr id="47" name="Rectangle 46"/>
          <p:cNvSpPr/>
          <p:nvPr/>
        </p:nvSpPr>
        <p:spPr>
          <a:xfrm>
            <a:off x="347660" y="2422874"/>
            <a:ext cx="117633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growth </a:t>
            </a:r>
            <a:r>
              <a:rPr lang="en-US" sz="700" dirty="0" err="1"/>
              <a:t>infiltratively</a:t>
            </a:r>
            <a:endParaRPr lang="en-US" sz="700" dirty="0"/>
          </a:p>
        </p:txBody>
      </p:sp>
      <p:sp>
        <p:nvSpPr>
          <p:cNvPr id="48" name="Rectangle 47"/>
          <p:cNvSpPr/>
          <p:nvPr/>
        </p:nvSpPr>
        <p:spPr>
          <a:xfrm>
            <a:off x="347660" y="3555990"/>
            <a:ext cx="11763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LIVER CYST</a:t>
            </a:r>
            <a:endParaRPr lang="en-US" sz="900" dirty="0"/>
          </a:p>
        </p:txBody>
      </p:sp>
      <p:sp>
        <p:nvSpPr>
          <p:cNvPr id="51" name="Rectangle 50"/>
          <p:cNvSpPr/>
          <p:nvPr/>
        </p:nvSpPr>
        <p:spPr>
          <a:xfrm>
            <a:off x="347660" y="6085540"/>
            <a:ext cx="496371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ANTIGEN B (</a:t>
            </a:r>
            <a:r>
              <a:rPr lang="en-US" sz="700" dirty="0" err="1" smtClean="0"/>
              <a:t>AgB</a:t>
            </a:r>
            <a:r>
              <a:rPr lang="en-US" sz="700" dirty="0" smtClean="0"/>
              <a:t>) FROM HYDATIC CIST FLUID (HCF) INFLUENCE PARASITE SURVIVAL</a:t>
            </a:r>
            <a:endParaRPr lang="en-US" sz="700" dirty="0"/>
          </a:p>
        </p:txBody>
      </p:sp>
      <p:sp>
        <p:nvSpPr>
          <p:cNvPr id="55" name="Rectangle 54"/>
          <p:cNvSpPr/>
          <p:nvPr/>
        </p:nvSpPr>
        <p:spPr>
          <a:xfrm>
            <a:off x="347661" y="6244185"/>
            <a:ext cx="4021140" cy="1067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700" dirty="0" smtClean="0"/>
              <a:t>a) Suppresses human neutrophil chemotaxis (Shepherd et al., 1999; </a:t>
            </a:r>
            <a:r>
              <a:rPr lang="en-US" sz="700" dirty="0" err="1" smtClean="0"/>
              <a:t>Rigano</a:t>
            </a:r>
            <a:r>
              <a:rPr lang="en-US" sz="700" dirty="0" smtClean="0"/>
              <a:t> et al., 2001).</a:t>
            </a:r>
          </a:p>
          <a:p>
            <a:pPr>
              <a:lnSpc>
                <a:spcPct val="114000"/>
              </a:lnSpc>
            </a:pPr>
            <a:r>
              <a:rPr lang="en-US" sz="700" dirty="0" smtClean="0"/>
              <a:t>b) Inhibits lipid detoxification &amp; metabolism by fatty acid binding property (</a:t>
            </a:r>
            <a:r>
              <a:rPr lang="en-US" sz="700" dirty="0" err="1" smtClean="0"/>
              <a:t>Chemale</a:t>
            </a:r>
            <a:r>
              <a:rPr lang="en-US" sz="700" dirty="0" smtClean="0"/>
              <a:t> et al., 2001; 2005).</a:t>
            </a:r>
          </a:p>
          <a:p>
            <a:pPr>
              <a:lnSpc>
                <a:spcPct val="114000"/>
              </a:lnSpc>
            </a:pPr>
            <a:r>
              <a:rPr lang="en-US" sz="700" dirty="0" smtClean="0"/>
              <a:t>c) Modulates Dendritic cells (DC) maturation (</a:t>
            </a:r>
            <a:r>
              <a:rPr lang="en-US" sz="700" dirty="0" err="1" smtClean="0"/>
              <a:t>Ortona</a:t>
            </a:r>
            <a:r>
              <a:rPr lang="en-US" sz="700" dirty="0" smtClean="0"/>
              <a:t> et al.,2001)</a:t>
            </a:r>
          </a:p>
          <a:p>
            <a:pPr>
              <a:lnSpc>
                <a:spcPct val="114000"/>
              </a:lnSpc>
            </a:pPr>
            <a:r>
              <a:rPr lang="en-US" sz="700" dirty="0" smtClean="0"/>
              <a:t>d) Influences innate &amp; adaptive host immunity</a:t>
            </a:r>
          </a:p>
          <a:p>
            <a:pPr>
              <a:lnSpc>
                <a:spcPct val="114000"/>
              </a:lnSpc>
            </a:pPr>
            <a:r>
              <a:rPr lang="en-US" sz="700" dirty="0" smtClean="0"/>
              <a:t>e) Suppresses IL-12p70, but not and IL-6 (Zhang &amp; McManus, 2003)</a:t>
            </a:r>
          </a:p>
          <a:p>
            <a:pPr>
              <a:lnSpc>
                <a:spcPct val="114000"/>
              </a:lnSpc>
            </a:pPr>
            <a:r>
              <a:rPr lang="en-US" sz="700" dirty="0" smtClean="0"/>
              <a:t>f) Increases IL-10→Th2 (</a:t>
            </a:r>
            <a:r>
              <a:rPr lang="en-US" sz="700" dirty="0" err="1" smtClean="0"/>
              <a:t>Amri</a:t>
            </a:r>
            <a:r>
              <a:rPr lang="en-US" sz="700" dirty="0" smtClean="0"/>
              <a:t> et al., 2009).</a:t>
            </a:r>
          </a:p>
          <a:p>
            <a:pPr>
              <a:lnSpc>
                <a:spcPct val="114000"/>
              </a:lnSpc>
            </a:pPr>
            <a:r>
              <a:rPr lang="en-US" sz="700" dirty="0" smtClean="0"/>
              <a:t>g) Increases IL-10→Th2 (</a:t>
            </a:r>
            <a:r>
              <a:rPr lang="en-US" sz="700" dirty="0" err="1" smtClean="0"/>
              <a:t>Amri</a:t>
            </a:r>
            <a:r>
              <a:rPr lang="en-US" sz="700" dirty="0" smtClean="0"/>
              <a:t> et al., 2009).</a:t>
            </a:r>
          </a:p>
          <a:p>
            <a:pPr>
              <a:lnSpc>
                <a:spcPct val="114000"/>
              </a:lnSpc>
            </a:pPr>
            <a:r>
              <a:rPr lang="en-US" sz="700" dirty="0" smtClean="0"/>
              <a:t>h) Inducts a new heat shock protein- HSP70 (</a:t>
            </a:r>
            <a:r>
              <a:rPr lang="en-US" sz="700" dirty="0" err="1" smtClean="0"/>
              <a:t>Ortona</a:t>
            </a:r>
            <a:r>
              <a:rPr lang="en-US" sz="700" dirty="0" smtClean="0"/>
              <a:t> et al.,2003)</a:t>
            </a:r>
            <a:endParaRPr lang="en-US" sz="700" dirty="0"/>
          </a:p>
        </p:txBody>
      </p:sp>
      <p:sp>
        <p:nvSpPr>
          <p:cNvPr id="56" name="Rectangle 55"/>
          <p:cNvSpPr/>
          <p:nvPr/>
        </p:nvSpPr>
        <p:spPr>
          <a:xfrm>
            <a:off x="347660" y="7648997"/>
            <a:ext cx="496371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err="1"/>
              <a:t>Protoscolex</a:t>
            </a:r>
            <a:r>
              <a:rPr lang="en-US" sz="700" dirty="0"/>
              <a:t> (PSC)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30137" y="7709518"/>
            <a:ext cx="5715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from cyst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0515" y="7856817"/>
            <a:ext cx="5715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err="1"/>
              <a:t>AgB</a:t>
            </a:r>
            <a:r>
              <a:rPr lang="en-US" sz="700" b="1" dirty="0"/>
              <a:t>: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6266" y="7848840"/>
            <a:ext cx="37125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→ 12 </a:t>
            </a:r>
            <a:r>
              <a:rPr lang="en-US" sz="700" dirty="0" err="1"/>
              <a:t>kDa</a:t>
            </a:r>
            <a:r>
              <a:rPr lang="en-US" sz="700" dirty="0"/>
              <a:t> – </a:t>
            </a:r>
            <a:r>
              <a:rPr lang="en-US" sz="700" dirty="0" err="1"/>
              <a:t>serin</a:t>
            </a:r>
            <a:r>
              <a:rPr lang="en-US" sz="700" dirty="0"/>
              <a:t> protease inhibitor with strong </a:t>
            </a:r>
            <a:r>
              <a:rPr lang="en-US" sz="700" dirty="0" err="1"/>
              <a:t>chemoatractant</a:t>
            </a:r>
            <a:r>
              <a:rPr lang="en-US" sz="700" dirty="0"/>
              <a:t> </a:t>
            </a:r>
            <a:r>
              <a:rPr lang="en-US" sz="700" dirty="0" smtClean="0"/>
              <a:t>activity</a:t>
            </a:r>
          </a:p>
          <a:p>
            <a:r>
              <a:rPr lang="en-US" sz="700" dirty="0"/>
              <a:t>→ Activate PMN-Le, Ne, basophils and mast cells to PSC inducing </a:t>
            </a:r>
            <a:r>
              <a:rPr lang="en-US" sz="700" dirty="0" smtClean="0"/>
              <a:t>inflammation</a:t>
            </a:r>
          </a:p>
          <a:p>
            <a:r>
              <a:rPr lang="en-US" sz="700" dirty="0"/>
              <a:t>→ Allowing PSC to develop into secondary cyst (</a:t>
            </a:r>
            <a:r>
              <a:rPr lang="en-US" sz="700" dirty="0" err="1"/>
              <a:t>Rigano</a:t>
            </a:r>
            <a:r>
              <a:rPr lang="en-US" sz="700" dirty="0"/>
              <a:t> et al., 1996; </a:t>
            </a:r>
            <a:r>
              <a:rPr lang="en-US" sz="700" dirty="0" err="1"/>
              <a:t>Karavia</a:t>
            </a:r>
            <a:r>
              <a:rPr lang="en-US" sz="700" dirty="0"/>
              <a:t> et al., 1996</a:t>
            </a:r>
            <a:r>
              <a:rPr lang="en-US" sz="700" dirty="0" smtClean="0"/>
              <a:t>).</a:t>
            </a:r>
            <a:endParaRPr lang="en-US" sz="700" dirty="0"/>
          </a:p>
        </p:txBody>
      </p:sp>
      <p:sp>
        <p:nvSpPr>
          <p:cNvPr id="63" name="Rectangle 62"/>
          <p:cNvSpPr/>
          <p:nvPr/>
        </p:nvSpPr>
        <p:spPr>
          <a:xfrm>
            <a:off x="370515" y="8272103"/>
            <a:ext cx="57150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err="1"/>
              <a:t>AgB</a:t>
            </a:r>
            <a:r>
              <a:rPr lang="en-US" sz="700" b="1" dirty="0"/>
              <a:t>: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6265" y="8286180"/>
            <a:ext cx="371253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/>
              <a:t>→ </a:t>
            </a:r>
            <a:r>
              <a:rPr lang="fr-FR" sz="700" dirty="0" err="1"/>
              <a:t>Activate</a:t>
            </a:r>
            <a:r>
              <a:rPr lang="fr-FR" sz="700" dirty="0"/>
              <a:t> alternative </a:t>
            </a:r>
            <a:r>
              <a:rPr lang="fr-FR" sz="700" dirty="0" err="1"/>
              <a:t>complement</a:t>
            </a:r>
            <a:r>
              <a:rPr lang="fr-FR" sz="700" dirty="0"/>
              <a:t> </a:t>
            </a:r>
            <a:r>
              <a:rPr lang="fr-FR" sz="700" dirty="0" err="1"/>
              <a:t>pathways</a:t>
            </a:r>
            <a:r>
              <a:rPr lang="fr-FR" sz="700" dirty="0"/>
              <a:t> (Ferreira et al., 1996</a:t>
            </a:r>
            <a:r>
              <a:rPr lang="fr-FR" sz="700" dirty="0" smtClean="0"/>
              <a:t>)</a:t>
            </a:r>
          </a:p>
          <a:p>
            <a:r>
              <a:rPr lang="en-US" sz="700" dirty="0"/>
              <a:t>→ ˃IgG and Ag-Ab interactions may induce apoptosis</a:t>
            </a:r>
          </a:p>
          <a:p>
            <a:r>
              <a:rPr lang="da-DK" sz="700" dirty="0"/>
              <a:t>→ Cyst infertility (Peredes et al., 2011) </a:t>
            </a:r>
            <a:endParaRPr lang="da-DK" sz="700" dirty="0" smtClean="0"/>
          </a:p>
          <a:p>
            <a:r>
              <a:rPr lang="fr-FR" sz="700" dirty="0"/>
              <a:t>→ </a:t>
            </a:r>
            <a:r>
              <a:rPr lang="fr-FR" sz="700" dirty="0" err="1"/>
              <a:t>Activate</a:t>
            </a:r>
            <a:r>
              <a:rPr lang="fr-FR" sz="700" dirty="0"/>
              <a:t> CD8+T lymphocytes (</a:t>
            </a:r>
            <a:r>
              <a:rPr lang="fr-FR" sz="700" dirty="0" err="1"/>
              <a:t>Kizaki</a:t>
            </a:r>
            <a:r>
              <a:rPr lang="fr-FR" sz="700" dirty="0"/>
              <a:t> et al., 1993)</a:t>
            </a:r>
          </a:p>
          <a:p>
            <a:r>
              <a:rPr lang="fr-FR" sz="700" dirty="0"/>
              <a:t>→ </a:t>
            </a:r>
            <a:r>
              <a:rPr lang="fr-FR" sz="700" dirty="0" err="1"/>
              <a:t>Upregulate</a:t>
            </a:r>
            <a:r>
              <a:rPr lang="fr-FR" sz="700" dirty="0"/>
              <a:t> maturation markers of </a:t>
            </a:r>
            <a:r>
              <a:rPr lang="fr-FR" sz="700" dirty="0" err="1"/>
              <a:t>dendriric</a:t>
            </a:r>
            <a:r>
              <a:rPr lang="fr-FR" sz="700" dirty="0"/>
              <a:t> </a:t>
            </a:r>
            <a:r>
              <a:rPr lang="fr-FR" sz="700" dirty="0" err="1"/>
              <a:t>cells</a:t>
            </a:r>
            <a:r>
              <a:rPr lang="fr-FR" sz="700" dirty="0"/>
              <a:t> (DC) (</a:t>
            </a:r>
            <a:r>
              <a:rPr lang="fr-FR" sz="700" dirty="0" err="1"/>
              <a:t>Jenne</a:t>
            </a:r>
            <a:r>
              <a:rPr lang="fr-FR" sz="700" dirty="0"/>
              <a:t> et al., 2001</a:t>
            </a:r>
            <a:r>
              <a:rPr lang="fr-FR" sz="700" dirty="0" smtClean="0"/>
              <a:t>)</a:t>
            </a:r>
            <a:endParaRPr lang="fr-FR" sz="7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90" y="4009172"/>
            <a:ext cx="1102684" cy="8308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12" y="4014908"/>
            <a:ext cx="1102684" cy="8308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35" y="4006974"/>
            <a:ext cx="1128328" cy="828295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497407" y="3745983"/>
            <a:ext cx="2664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265135" y="3736187"/>
            <a:ext cx="2664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D</a:t>
            </a:r>
            <a:endParaRPr lang="en-US" sz="1050" dirty="0"/>
          </a:p>
        </p:txBody>
      </p:sp>
      <p:sp>
        <p:nvSpPr>
          <p:cNvPr id="71" name="Rectangle 70"/>
          <p:cNvSpPr/>
          <p:nvPr/>
        </p:nvSpPr>
        <p:spPr>
          <a:xfrm>
            <a:off x="2696307" y="3736187"/>
            <a:ext cx="2664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B</a:t>
            </a:r>
            <a:endParaRPr lang="en-US" sz="1050" dirty="0"/>
          </a:p>
        </p:txBody>
      </p:sp>
      <p:sp>
        <p:nvSpPr>
          <p:cNvPr id="72" name="Rectangle 71"/>
          <p:cNvSpPr/>
          <p:nvPr/>
        </p:nvSpPr>
        <p:spPr>
          <a:xfrm>
            <a:off x="4008720" y="3736187"/>
            <a:ext cx="2664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C</a:t>
            </a:r>
            <a:endParaRPr lang="en-US" sz="1050" dirty="0"/>
          </a:p>
        </p:txBody>
      </p:sp>
      <p:sp>
        <p:nvSpPr>
          <p:cNvPr id="74" name="Rectangle 73"/>
          <p:cNvSpPr/>
          <p:nvPr/>
        </p:nvSpPr>
        <p:spPr>
          <a:xfrm>
            <a:off x="257175" y="237493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Figure 1. Induction of cystic echinococcosis 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87" y="732173"/>
            <a:ext cx="210505" cy="2347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67" y="1394387"/>
            <a:ext cx="263727" cy="26372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52" y="8166108"/>
            <a:ext cx="326272" cy="480174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>
          <a:xfrm flipH="1">
            <a:off x="865980" y="1705870"/>
            <a:ext cx="0" cy="292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168890" y="4415748"/>
            <a:ext cx="212499" cy="1460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422716" y="4555391"/>
            <a:ext cx="212499" cy="1460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727144" y="4205288"/>
            <a:ext cx="147400" cy="2153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010700" y="4569023"/>
            <a:ext cx="212499" cy="1460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6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237493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Figure 2. Subversive strategies of E. </a:t>
            </a:r>
            <a:r>
              <a:rPr lang="en-US" sz="1200" dirty="0" err="1"/>
              <a:t>granulosus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1971675" y="3194051"/>
            <a:ext cx="784225" cy="584199"/>
          </a:xfrm>
          <a:prstGeom prst="roundRect">
            <a:avLst>
              <a:gd name="adj" fmla="val 136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14199" y="3232234"/>
            <a:ext cx="4991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&lt;Th1</a:t>
            </a:r>
          </a:p>
          <a:p>
            <a:pPr>
              <a:lnSpc>
                <a:spcPct val="150000"/>
              </a:lnSpc>
            </a:pPr>
            <a:r>
              <a:rPr lang="en-US" sz="900" dirty="0"/>
              <a:t>˃ Th2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7663" y="652463"/>
            <a:ext cx="1176335" cy="376237"/>
          </a:xfrm>
          <a:prstGeom prst="roundRect">
            <a:avLst>
              <a:gd name="adj" fmla="val 217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971675" y="652463"/>
            <a:ext cx="3876675" cy="1563687"/>
          </a:xfrm>
          <a:prstGeom prst="roundRect">
            <a:avLst>
              <a:gd name="adj" fmla="val 46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971675" y="5676900"/>
            <a:ext cx="3876675" cy="893066"/>
          </a:xfrm>
          <a:prstGeom prst="roundRect">
            <a:avLst>
              <a:gd name="adj" fmla="val 66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971675" y="2532063"/>
            <a:ext cx="3876675" cy="363537"/>
          </a:xfrm>
          <a:prstGeom prst="roundRect">
            <a:avLst>
              <a:gd name="adj" fmla="val 197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71525" y="4056063"/>
            <a:ext cx="5076825" cy="1325562"/>
          </a:xfrm>
          <a:prstGeom prst="roundRect">
            <a:avLst>
              <a:gd name="adj" fmla="val 66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70930" y="5381625"/>
            <a:ext cx="0" cy="2952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70930" y="2216150"/>
            <a:ext cx="0" cy="3159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70930" y="3778250"/>
            <a:ext cx="0" cy="2778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70930" y="2895600"/>
            <a:ext cx="0" cy="298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1131" y="725165"/>
            <a:ext cx="1069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PHYSICAL BARRIER</a:t>
            </a:r>
            <a:endParaRPr lang="en-US" sz="900" dirty="0"/>
          </a:p>
        </p:txBody>
      </p:sp>
      <p:sp>
        <p:nvSpPr>
          <p:cNvPr id="27" name="Rectangle 26"/>
          <p:cNvSpPr/>
          <p:nvPr/>
        </p:nvSpPr>
        <p:spPr>
          <a:xfrm>
            <a:off x="1954463" y="5689918"/>
            <a:ext cx="17317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DC - PARASITE INTERACTION </a:t>
            </a:r>
            <a:endParaRPr lang="en-US" sz="900" dirty="0"/>
          </a:p>
        </p:txBody>
      </p:sp>
      <p:sp>
        <p:nvSpPr>
          <p:cNvPr id="28" name="Rectangle 27"/>
          <p:cNvSpPr/>
          <p:nvPr/>
        </p:nvSpPr>
        <p:spPr>
          <a:xfrm>
            <a:off x="1954464" y="5870835"/>
            <a:ext cx="4514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Triggering parasite-induced immunity by:</a:t>
            </a:r>
          </a:p>
          <a:p>
            <a:r>
              <a:rPr lang="en-US" sz="700" dirty="0"/>
              <a:t>	• Influence Th1 to Th2 shift</a:t>
            </a:r>
          </a:p>
          <a:p>
            <a:r>
              <a:rPr lang="en-US" sz="700" dirty="0"/>
              <a:t>	• DC fail to mature in the presence of crude non-fractional parasite in intermediate host</a:t>
            </a:r>
            <a:r>
              <a:rPr lang="en-US" sz="700" dirty="0" smtClean="0"/>
              <a:t>.‚</a:t>
            </a:r>
          </a:p>
          <a:p>
            <a:endParaRPr lang="en-US" sz="700" dirty="0"/>
          </a:p>
          <a:p>
            <a:r>
              <a:rPr lang="da-DK" sz="700" dirty="0"/>
              <a:t>(Vuiton et al., 2010; Jankovic et al., 2006; Sher et al., 2003; Kanan &amp; Chain, 2006).</a:t>
            </a:r>
          </a:p>
          <a:p>
            <a:endParaRPr lang="en-US" sz="700" dirty="0"/>
          </a:p>
        </p:txBody>
      </p:sp>
      <p:sp>
        <p:nvSpPr>
          <p:cNvPr id="29" name="Rectangle 28"/>
          <p:cNvSpPr/>
          <p:nvPr/>
        </p:nvSpPr>
        <p:spPr>
          <a:xfrm>
            <a:off x="2001586" y="5075646"/>
            <a:ext cx="24972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/>
              <a:t>(Rigano et al., 1999; 2004; 2007) </a:t>
            </a:r>
            <a:endParaRPr lang="en-US" sz="900" dirty="0"/>
          </a:p>
        </p:txBody>
      </p:sp>
      <p:sp>
        <p:nvSpPr>
          <p:cNvPr id="31" name="Rectangle 30"/>
          <p:cNvSpPr/>
          <p:nvPr/>
        </p:nvSpPr>
        <p:spPr>
          <a:xfrm>
            <a:off x="415415" y="3222779"/>
            <a:ext cx="15533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Th1 and Th2 are not</a:t>
            </a:r>
          </a:p>
          <a:p>
            <a:pPr algn="r"/>
            <a:r>
              <a:rPr lang="en-US" sz="900" dirty="0" err="1"/>
              <a:t>precommited</a:t>
            </a:r>
            <a:r>
              <a:rPr lang="en-US" sz="900" dirty="0"/>
              <a:t> phenotype</a:t>
            </a:r>
          </a:p>
          <a:p>
            <a:pPr algn="r"/>
            <a:r>
              <a:rPr lang="en-US" sz="900" dirty="0"/>
              <a:t>(</a:t>
            </a:r>
            <a:r>
              <a:rPr lang="en-US" sz="900" dirty="0" err="1"/>
              <a:t>Jankovic</a:t>
            </a:r>
            <a:r>
              <a:rPr lang="en-US" sz="900" dirty="0"/>
              <a:t> et al., 2006)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14800" y="4528815"/>
            <a:ext cx="1551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˃ </a:t>
            </a:r>
            <a:r>
              <a:rPr lang="en-US" sz="800" dirty="0" smtClean="0"/>
              <a:t>IL-10</a:t>
            </a:r>
          </a:p>
          <a:p>
            <a:pPr algn="r"/>
            <a:r>
              <a:rPr lang="en-US" sz="800" dirty="0"/>
              <a:t>˃ </a:t>
            </a:r>
            <a:r>
              <a:rPr lang="en-US" sz="800" dirty="0" smtClean="0"/>
              <a:t>IL-4</a:t>
            </a:r>
          </a:p>
          <a:p>
            <a:pPr algn="r"/>
            <a:r>
              <a:rPr lang="en-US" sz="800" dirty="0"/>
              <a:t>˃TGF</a:t>
            </a:r>
            <a:r>
              <a:rPr lang="el-GR" sz="800" dirty="0"/>
              <a:t>β</a:t>
            </a:r>
            <a:endParaRPr lang="en-US" sz="800" dirty="0"/>
          </a:p>
        </p:txBody>
      </p:sp>
      <p:sp>
        <p:nvSpPr>
          <p:cNvPr id="33" name="Rectangle 32"/>
          <p:cNvSpPr/>
          <p:nvPr/>
        </p:nvSpPr>
        <p:spPr>
          <a:xfrm>
            <a:off x="1954464" y="2600271"/>
            <a:ext cx="40081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˃ IL-10 by activation of B cells favor polarizing </a:t>
            </a:r>
            <a:r>
              <a:rPr lang="en-US" sz="900" dirty="0" err="1" smtClean="0"/>
              <a:t>Th</a:t>
            </a:r>
            <a:r>
              <a:rPr lang="en-US" sz="900" dirty="0" smtClean="0"/>
              <a:t> phenotype (Baz et al., 2006) </a:t>
            </a:r>
            <a:endParaRPr lang="en-US" sz="900" dirty="0"/>
          </a:p>
        </p:txBody>
      </p:sp>
      <p:sp>
        <p:nvSpPr>
          <p:cNvPr id="34" name="Rectangle 33"/>
          <p:cNvSpPr/>
          <p:nvPr/>
        </p:nvSpPr>
        <p:spPr>
          <a:xfrm>
            <a:off x="766092" y="4528815"/>
            <a:ext cx="7579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Cytokines:</a:t>
            </a:r>
            <a:endParaRPr lang="en-US" sz="800" dirty="0"/>
          </a:p>
        </p:txBody>
      </p:sp>
      <p:sp>
        <p:nvSpPr>
          <p:cNvPr id="35" name="Rectangle 34"/>
          <p:cNvSpPr/>
          <p:nvPr/>
        </p:nvSpPr>
        <p:spPr>
          <a:xfrm>
            <a:off x="1551698" y="4528815"/>
            <a:ext cx="1698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˃ </a:t>
            </a:r>
            <a:r>
              <a:rPr lang="en-US" sz="800" dirty="0" smtClean="0"/>
              <a:t>IL-12p40</a:t>
            </a:r>
          </a:p>
          <a:p>
            <a:pPr algn="ctr"/>
            <a:r>
              <a:rPr lang="en-US" sz="800" dirty="0"/>
              <a:t>˃ IFN- </a:t>
            </a:r>
            <a:r>
              <a:rPr lang="el-GR" sz="800" dirty="0" smtClean="0"/>
              <a:t>γ</a:t>
            </a:r>
            <a:endParaRPr lang="en-US" sz="800" dirty="0" smtClean="0"/>
          </a:p>
          <a:p>
            <a:pPr algn="ctr"/>
            <a:r>
              <a:rPr lang="en-US" sz="800" dirty="0"/>
              <a:t>˃ TNF-</a:t>
            </a:r>
            <a:r>
              <a:rPr lang="el-GR" sz="800" dirty="0"/>
              <a:t>α</a:t>
            </a:r>
            <a:endParaRPr lang="en-US" sz="800" dirty="0"/>
          </a:p>
        </p:txBody>
      </p:sp>
      <p:sp>
        <p:nvSpPr>
          <p:cNvPr id="36" name="Rectangle 35"/>
          <p:cNvSpPr/>
          <p:nvPr/>
        </p:nvSpPr>
        <p:spPr>
          <a:xfrm>
            <a:off x="3229063" y="4528815"/>
            <a:ext cx="965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˃ IFN-</a:t>
            </a:r>
            <a:r>
              <a:rPr lang="el-GR" sz="800" dirty="0"/>
              <a:t>γ ˂ </a:t>
            </a:r>
            <a:r>
              <a:rPr lang="en-US" sz="800" dirty="0" smtClean="0"/>
              <a:t>IL-4</a:t>
            </a:r>
          </a:p>
          <a:p>
            <a:pPr algn="ctr"/>
            <a:r>
              <a:rPr lang="en-US" sz="800" dirty="0"/>
              <a:t>˃ TNF-</a:t>
            </a:r>
            <a:r>
              <a:rPr lang="el-GR" sz="800" dirty="0"/>
              <a:t>α ˂ </a:t>
            </a:r>
            <a:r>
              <a:rPr lang="en-US" sz="800" dirty="0" smtClean="0"/>
              <a:t>IL-10</a:t>
            </a:r>
          </a:p>
          <a:p>
            <a:pPr algn="ctr"/>
            <a:r>
              <a:rPr lang="en-US" sz="800" dirty="0"/>
              <a:t>but not  IL-6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68650" y="4079421"/>
            <a:ext cx="7975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ACTIVE CYST</a:t>
            </a:r>
            <a:endParaRPr lang="en-US" sz="800" dirty="0"/>
          </a:p>
        </p:txBody>
      </p:sp>
      <p:sp>
        <p:nvSpPr>
          <p:cNvPr id="38" name="Rectangle 37"/>
          <p:cNvSpPr/>
          <p:nvPr/>
        </p:nvSpPr>
        <p:spPr>
          <a:xfrm>
            <a:off x="766092" y="4079421"/>
            <a:ext cx="595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</a:t>
            </a:r>
            <a:endParaRPr lang="en-US" sz="800" dirty="0"/>
          </a:p>
        </p:txBody>
      </p:sp>
      <p:sp>
        <p:nvSpPr>
          <p:cNvPr id="39" name="Rectangle 38"/>
          <p:cNvSpPr/>
          <p:nvPr/>
        </p:nvSpPr>
        <p:spPr>
          <a:xfrm>
            <a:off x="1551698" y="4079421"/>
            <a:ext cx="16985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ALBENDASOLE TREATMENT</a:t>
            </a:r>
            <a:endParaRPr lang="en-US" sz="800" dirty="0"/>
          </a:p>
        </p:txBody>
      </p:sp>
      <p:sp>
        <p:nvSpPr>
          <p:cNvPr id="40" name="Rectangle 39"/>
          <p:cNvSpPr/>
          <p:nvPr/>
        </p:nvSpPr>
        <p:spPr>
          <a:xfrm>
            <a:off x="3312803" y="4079421"/>
            <a:ext cx="7975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INACTIVE CYST</a:t>
            </a:r>
            <a:endParaRPr lang="en-US" sz="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868680" y="5002777"/>
            <a:ext cx="479749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8680" y="4307893"/>
            <a:ext cx="479749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114800" y="4307893"/>
            <a:ext cx="15513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Mixed clone: Th1; Th2 &amp; Th0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66092" y="4307893"/>
            <a:ext cx="595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PBMC</a:t>
            </a:r>
            <a:endParaRPr lang="en-US" sz="800" dirty="0"/>
          </a:p>
        </p:txBody>
      </p:sp>
      <p:sp>
        <p:nvSpPr>
          <p:cNvPr id="47" name="Rectangle 46"/>
          <p:cNvSpPr/>
          <p:nvPr/>
        </p:nvSpPr>
        <p:spPr>
          <a:xfrm>
            <a:off x="1551698" y="4307893"/>
            <a:ext cx="16985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Th1</a:t>
            </a:r>
            <a:endParaRPr lang="en-US" sz="800" dirty="0"/>
          </a:p>
        </p:txBody>
      </p:sp>
      <p:sp>
        <p:nvSpPr>
          <p:cNvPr id="48" name="Rectangle 47"/>
          <p:cNvSpPr/>
          <p:nvPr/>
        </p:nvSpPr>
        <p:spPr>
          <a:xfrm>
            <a:off x="3312803" y="4307893"/>
            <a:ext cx="7975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Th1</a:t>
            </a:r>
            <a:endParaRPr lang="en-US" sz="8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868680" y="4523337"/>
            <a:ext cx="479749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770185" y="3232234"/>
            <a:ext cx="24972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They are endpoints of </a:t>
            </a:r>
            <a:r>
              <a:rPr lang="en-US" sz="900" dirty="0" smtClean="0"/>
              <a:t>multistep differentiation</a:t>
            </a:r>
            <a:endParaRPr lang="en-US" sz="900" dirty="0"/>
          </a:p>
          <a:p>
            <a:r>
              <a:rPr lang="en-US" sz="900" dirty="0"/>
              <a:t>process acquiring different cytokine secretion</a:t>
            </a:r>
          </a:p>
          <a:p>
            <a:r>
              <a:rPr lang="en-US" sz="900" dirty="0"/>
              <a:t>(</a:t>
            </a:r>
            <a:r>
              <a:rPr lang="en-US" sz="900" dirty="0" err="1"/>
              <a:t>Amri</a:t>
            </a:r>
            <a:r>
              <a:rPr lang="en-US" sz="900" dirty="0"/>
              <a:t> et al., 2009).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954464" y="663253"/>
            <a:ext cx="11763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IMMUNE EVASION</a:t>
            </a:r>
            <a:endParaRPr lang="en-US" sz="900" dirty="0"/>
          </a:p>
        </p:txBody>
      </p:sp>
      <p:sp>
        <p:nvSpPr>
          <p:cNvPr id="52" name="Rectangle 51"/>
          <p:cNvSpPr/>
          <p:nvPr/>
        </p:nvSpPr>
        <p:spPr>
          <a:xfrm>
            <a:off x="1954464" y="889633"/>
            <a:ext cx="40081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Parasitic </a:t>
            </a:r>
            <a:r>
              <a:rPr lang="en-US" sz="800" b="1" dirty="0"/>
              <a:t>IgG4</a:t>
            </a:r>
            <a:r>
              <a:rPr lang="en-US" sz="800" dirty="0"/>
              <a:t> can inhibit </a:t>
            </a:r>
            <a:r>
              <a:rPr lang="en-US" sz="800" b="1" dirty="0" err="1"/>
              <a:t>IgE</a:t>
            </a:r>
            <a:r>
              <a:rPr lang="en-US" sz="800" dirty="0"/>
              <a:t> mediated degranulation of effector cells and by reducing of allergic pathology, </a:t>
            </a:r>
            <a:r>
              <a:rPr lang="en-US" sz="800" dirty="0" smtClean="0"/>
              <a:t>prolonging </a:t>
            </a:r>
            <a:r>
              <a:rPr lang="en-US" sz="800" dirty="0"/>
              <a:t>the parasite survival (</a:t>
            </a:r>
            <a:r>
              <a:rPr lang="en-US" sz="800" dirty="0" err="1"/>
              <a:t>Yazdanbachsh</a:t>
            </a:r>
            <a:r>
              <a:rPr lang="en-US" sz="800" dirty="0"/>
              <a:t> et al., 2002).    </a:t>
            </a:r>
          </a:p>
          <a:p>
            <a:endParaRPr lang="en-US" sz="300" dirty="0"/>
          </a:p>
          <a:p>
            <a:r>
              <a:rPr lang="en-US" sz="800" b="1" dirty="0"/>
              <a:t>IgG4</a:t>
            </a:r>
            <a:r>
              <a:rPr lang="en-US" sz="800" dirty="0"/>
              <a:t> and </a:t>
            </a:r>
            <a:r>
              <a:rPr lang="en-US" sz="800" b="1" dirty="0" err="1"/>
              <a:t>IgE</a:t>
            </a:r>
            <a:r>
              <a:rPr lang="en-US" sz="800" dirty="0"/>
              <a:t> to </a:t>
            </a:r>
            <a:r>
              <a:rPr lang="en-US" sz="800" b="1" dirty="0"/>
              <a:t>EA21</a:t>
            </a:r>
            <a:r>
              <a:rPr lang="en-US" sz="800" dirty="0"/>
              <a:t> and </a:t>
            </a:r>
            <a:r>
              <a:rPr lang="en-US" sz="800" dirty="0" err="1"/>
              <a:t>ciclophilin</a:t>
            </a:r>
            <a:r>
              <a:rPr lang="en-US" sz="800" dirty="0"/>
              <a:t> (allergen) also can reduce severe pathology (</a:t>
            </a:r>
            <a:r>
              <a:rPr lang="en-US" sz="800" dirty="0" err="1"/>
              <a:t>Ortona</a:t>
            </a:r>
            <a:r>
              <a:rPr lang="en-US" sz="800" dirty="0"/>
              <a:t> et al., 2002).</a:t>
            </a:r>
          </a:p>
          <a:p>
            <a:endParaRPr lang="en-US" sz="300" dirty="0"/>
          </a:p>
          <a:p>
            <a:r>
              <a:rPr lang="en-US" sz="800" b="1" dirty="0" err="1"/>
              <a:t>EgAgs</a:t>
            </a:r>
            <a:r>
              <a:rPr lang="en-US" sz="800" dirty="0"/>
              <a:t>: </a:t>
            </a:r>
            <a:r>
              <a:rPr lang="en-US" sz="800" b="1" dirty="0" err="1"/>
              <a:t>AgB</a:t>
            </a:r>
            <a:r>
              <a:rPr lang="en-US" sz="800" dirty="0"/>
              <a:t>; </a:t>
            </a:r>
            <a:r>
              <a:rPr lang="en-US" sz="800" b="1" dirty="0" err="1"/>
              <a:t>Egteg</a:t>
            </a:r>
            <a:r>
              <a:rPr lang="en-US" sz="800" dirty="0"/>
              <a:t>; </a:t>
            </a:r>
            <a:r>
              <a:rPr lang="en-US" sz="800" b="1" dirty="0"/>
              <a:t>EgEF-1</a:t>
            </a:r>
            <a:r>
              <a:rPr lang="el-GR" sz="800" b="1" dirty="0"/>
              <a:t>β/δ</a:t>
            </a:r>
            <a:r>
              <a:rPr lang="el-GR" sz="800" dirty="0"/>
              <a:t>; </a:t>
            </a:r>
            <a:r>
              <a:rPr lang="en-US" sz="800" b="1" dirty="0"/>
              <a:t>Eg2ASP70</a:t>
            </a:r>
            <a:r>
              <a:rPr lang="en-US" sz="800" dirty="0"/>
              <a:t> (</a:t>
            </a:r>
            <a:r>
              <a:rPr lang="en-US" sz="800" dirty="0" err="1"/>
              <a:t>Ortona</a:t>
            </a:r>
            <a:r>
              <a:rPr lang="en-US" sz="800" dirty="0"/>
              <a:t> et al., 2001; 2002; 2003)</a:t>
            </a:r>
          </a:p>
          <a:p>
            <a:endParaRPr lang="en-US" sz="300" dirty="0"/>
          </a:p>
          <a:p>
            <a:r>
              <a:rPr lang="en-US" sz="800" b="1" dirty="0" err="1"/>
              <a:t>AgB</a:t>
            </a:r>
            <a:r>
              <a:rPr lang="en-US" sz="800" dirty="0"/>
              <a:t>: modulate DC maturation and </a:t>
            </a:r>
            <a:r>
              <a:rPr lang="en-US" sz="800" dirty="0" err="1"/>
              <a:t>suprress</a:t>
            </a:r>
            <a:r>
              <a:rPr lang="en-US" sz="800" dirty="0"/>
              <a:t> Il-12p70, but not IL-6 (Elliot et al.,2009)</a:t>
            </a:r>
          </a:p>
          <a:p>
            <a:endParaRPr lang="en-US" sz="300" dirty="0"/>
          </a:p>
          <a:p>
            <a:r>
              <a:rPr lang="en-US" sz="800" b="1" dirty="0"/>
              <a:t>EgEF-1</a:t>
            </a:r>
            <a:r>
              <a:rPr lang="el-GR" sz="800" b="1" dirty="0"/>
              <a:t>β/δ</a:t>
            </a:r>
            <a:r>
              <a:rPr lang="el-GR" sz="800" dirty="0"/>
              <a:t>;</a:t>
            </a:r>
            <a:r>
              <a:rPr lang="el-GR" sz="800" b="1" dirty="0"/>
              <a:t> </a:t>
            </a:r>
            <a:r>
              <a:rPr lang="en-US" sz="800" b="1" dirty="0"/>
              <a:t>Eg2ASP70</a:t>
            </a:r>
            <a:r>
              <a:rPr lang="en-US" sz="800" dirty="0"/>
              <a:t>: as allergic </a:t>
            </a:r>
            <a:r>
              <a:rPr lang="en-US" sz="800" dirty="0" err="1"/>
              <a:t>tarrgets</a:t>
            </a:r>
            <a:r>
              <a:rPr lang="en-US" sz="800" dirty="0"/>
              <a:t> prolonging parasite survival (</a:t>
            </a:r>
            <a:r>
              <a:rPr lang="en-US" sz="800" dirty="0" err="1"/>
              <a:t>Ortona</a:t>
            </a:r>
            <a:r>
              <a:rPr lang="en-US" sz="800" dirty="0"/>
              <a:t> et al., 2001; </a:t>
            </a:r>
            <a:r>
              <a:rPr lang="en-US" sz="800" dirty="0" smtClean="0"/>
              <a:t>2002; 2003</a:t>
            </a:r>
            <a:r>
              <a:rPr lang="en-US" sz="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09862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237493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Figure 3. E. </a:t>
            </a:r>
            <a:r>
              <a:rPr lang="en-US" sz="1200" dirty="0" err="1"/>
              <a:t>granulosus</a:t>
            </a:r>
            <a:r>
              <a:rPr lang="en-US" sz="1200" dirty="0"/>
              <a:t> Induced Autoimmunity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499" y="6210300"/>
            <a:ext cx="5695951" cy="2616993"/>
          </a:xfrm>
          <a:prstGeom prst="roundRect">
            <a:avLst>
              <a:gd name="adj" fmla="val 24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6059" y="1295212"/>
            <a:ext cx="5834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/>
              <a:t>imbalance</a:t>
            </a:r>
            <a:endParaRPr lang="en-US" sz="700" dirty="0"/>
          </a:p>
          <a:p>
            <a:pPr algn="ctr"/>
            <a:r>
              <a:rPr lang="en-US" sz="700" dirty="0"/>
              <a:t>between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7662" y="652463"/>
            <a:ext cx="2307431" cy="376237"/>
          </a:xfrm>
          <a:prstGeom prst="roundRect">
            <a:avLst>
              <a:gd name="adj" fmla="val 217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7662" y="1328738"/>
            <a:ext cx="2307431" cy="376237"/>
          </a:xfrm>
          <a:prstGeom prst="roundRect">
            <a:avLst>
              <a:gd name="adj" fmla="val 217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331119" y="6984204"/>
            <a:ext cx="1795462" cy="226221"/>
          </a:xfrm>
          <a:prstGeom prst="roundRect">
            <a:avLst>
              <a:gd name="adj" fmla="val 32855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47663" y="9128759"/>
            <a:ext cx="1176334" cy="365285"/>
          </a:xfrm>
          <a:prstGeom prst="roundRect">
            <a:avLst>
              <a:gd name="adj" fmla="val 216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47663" y="4029074"/>
            <a:ext cx="6138862" cy="2333625"/>
          </a:xfrm>
          <a:prstGeom prst="roundRect">
            <a:avLst>
              <a:gd name="adj" fmla="val 35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47663" y="2947988"/>
            <a:ext cx="1197768" cy="850106"/>
          </a:xfrm>
          <a:prstGeom prst="roundRect">
            <a:avLst>
              <a:gd name="adj" fmla="val 92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3580" y="8827293"/>
            <a:ext cx="0" cy="292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13580" y="1028700"/>
            <a:ext cx="0" cy="292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13580" y="1704975"/>
            <a:ext cx="0" cy="292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21070" y="7209232"/>
            <a:ext cx="0" cy="164304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47663" y="1995488"/>
            <a:ext cx="726282" cy="647700"/>
          </a:xfrm>
          <a:prstGeom prst="roundRect">
            <a:avLst>
              <a:gd name="adj" fmla="val 118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331119" y="8159350"/>
            <a:ext cx="1795462" cy="226221"/>
          </a:xfrm>
          <a:prstGeom prst="roundRect">
            <a:avLst>
              <a:gd name="adj" fmla="val 32855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331119" y="6593679"/>
            <a:ext cx="1795462" cy="226221"/>
          </a:xfrm>
          <a:prstGeom prst="roundRect">
            <a:avLst>
              <a:gd name="adj" fmla="val 32855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31119" y="7368774"/>
            <a:ext cx="1795462" cy="226221"/>
          </a:xfrm>
          <a:prstGeom prst="roundRect">
            <a:avLst>
              <a:gd name="adj" fmla="val 32855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31119" y="7766443"/>
            <a:ext cx="1795462" cy="226221"/>
          </a:xfrm>
          <a:prstGeom prst="roundRect">
            <a:avLst>
              <a:gd name="adj" fmla="val 32855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7660" y="3209926"/>
            <a:ext cx="1176337" cy="79290"/>
            <a:chOff x="347660" y="3205163"/>
            <a:chExt cx="1176337" cy="7929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47660" y="3205163"/>
              <a:ext cx="11763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10800000">
              <a:off x="882247" y="3230873"/>
              <a:ext cx="107162" cy="5358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2494" y="3209925"/>
              <a:ext cx="6667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7660" y="3474130"/>
            <a:ext cx="1176337" cy="79290"/>
            <a:chOff x="347660" y="3205163"/>
            <a:chExt cx="1176337" cy="7929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47660" y="3205163"/>
              <a:ext cx="11763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sosceles Triangle 35"/>
            <p:cNvSpPr/>
            <p:nvPr/>
          </p:nvSpPr>
          <p:spPr>
            <a:xfrm rot="10800000">
              <a:off x="882247" y="3230873"/>
              <a:ext cx="107162" cy="5358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02494" y="3209925"/>
              <a:ext cx="6667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602900" y="8371625"/>
            <a:ext cx="164429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(</a:t>
            </a:r>
            <a:r>
              <a:rPr lang="en-US" sz="700" dirty="0" err="1"/>
              <a:t>Banchreau</a:t>
            </a:r>
            <a:r>
              <a:rPr lang="en-US" sz="700" dirty="0"/>
              <a:t> &amp; </a:t>
            </a:r>
            <a:r>
              <a:rPr lang="en-US" sz="700" dirty="0" err="1"/>
              <a:t>Pascual</a:t>
            </a:r>
            <a:r>
              <a:rPr lang="en-US" sz="700" dirty="0"/>
              <a:t>, 2006)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185345" y="1591271"/>
            <a:ext cx="48490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602900" y="1475291"/>
            <a:ext cx="12093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T-REGULATORY LYS</a:t>
            </a:r>
            <a:endParaRPr lang="en-US" sz="900" dirty="0"/>
          </a:p>
        </p:txBody>
      </p:sp>
      <p:sp>
        <p:nvSpPr>
          <p:cNvPr id="43" name="Rectangle 42"/>
          <p:cNvSpPr/>
          <p:nvPr/>
        </p:nvSpPr>
        <p:spPr>
          <a:xfrm>
            <a:off x="4173485" y="4322940"/>
            <a:ext cx="11886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 smtClean="0"/>
              <a:t>MUTATION OF:  AIRE</a:t>
            </a:r>
          </a:p>
          <a:p>
            <a:pPr algn="r"/>
            <a:r>
              <a:rPr lang="en-US" sz="700" dirty="0" smtClean="0"/>
              <a:t>FOXP3</a:t>
            </a:r>
          </a:p>
          <a:p>
            <a:pPr algn="r"/>
            <a:r>
              <a:rPr lang="en-US" sz="700" dirty="0" smtClean="0"/>
              <a:t>FAS LIGAND/SIGNALING</a:t>
            </a:r>
          </a:p>
          <a:p>
            <a:pPr algn="r"/>
            <a:r>
              <a:rPr lang="en-US" sz="700" dirty="0" smtClean="0"/>
              <a:t>MEDIATES APPOPTOTIC</a:t>
            </a:r>
          </a:p>
          <a:p>
            <a:pPr algn="r"/>
            <a:r>
              <a:rPr lang="en-US" sz="700" dirty="0" smtClean="0"/>
              <a:t>PATHWAYS</a:t>
            </a:r>
            <a:endParaRPr lang="en-US" sz="700" dirty="0"/>
          </a:p>
        </p:txBody>
      </p:sp>
      <p:sp>
        <p:nvSpPr>
          <p:cNvPr id="45" name="Rectangle 44"/>
          <p:cNvSpPr/>
          <p:nvPr/>
        </p:nvSpPr>
        <p:spPr>
          <a:xfrm>
            <a:off x="307419" y="1475291"/>
            <a:ext cx="9848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smtClean="0"/>
              <a:t>T-EFFECTOR LYS </a:t>
            </a:r>
            <a:endParaRPr lang="en-US" sz="900" dirty="0"/>
          </a:p>
        </p:txBody>
      </p:sp>
      <p:sp>
        <p:nvSpPr>
          <p:cNvPr id="46" name="Rectangle 45"/>
          <p:cNvSpPr/>
          <p:nvPr/>
        </p:nvSpPr>
        <p:spPr>
          <a:xfrm>
            <a:off x="347659" y="1977752"/>
            <a:ext cx="726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˃ IL-17 </a:t>
            </a:r>
          </a:p>
          <a:p>
            <a:r>
              <a:rPr lang="en-US" sz="900" dirty="0"/>
              <a:t>˃ IL-23 </a:t>
            </a:r>
          </a:p>
          <a:p>
            <a:r>
              <a:rPr lang="en-US" sz="900" dirty="0"/>
              <a:t>˃ Foxp3+</a:t>
            </a:r>
          </a:p>
          <a:p>
            <a:r>
              <a:rPr lang="en-US" sz="900" dirty="0"/>
              <a:t>˃ TGF</a:t>
            </a:r>
            <a:r>
              <a:rPr lang="el-GR" sz="900" dirty="0"/>
              <a:t>β-1 </a:t>
            </a:r>
            <a:endParaRPr lang="en-US" sz="900" dirty="0"/>
          </a:p>
        </p:txBody>
      </p:sp>
      <p:sp>
        <p:nvSpPr>
          <p:cNvPr id="47" name="Rectangle 46"/>
          <p:cNvSpPr/>
          <p:nvPr/>
        </p:nvSpPr>
        <p:spPr>
          <a:xfrm>
            <a:off x="347660" y="3555127"/>
            <a:ext cx="11977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/>
              <a:t>E. </a:t>
            </a:r>
            <a:r>
              <a:rPr lang="en-US" sz="900" i="1" dirty="0" err="1"/>
              <a:t>granulosus</a:t>
            </a:r>
            <a:r>
              <a:rPr lang="en-US" sz="900" i="1" dirty="0"/>
              <a:t> </a:t>
            </a:r>
            <a:r>
              <a:rPr lang="en-US" sz="900" dirty="0"/>
              <a:t>evasion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871698" y="4966164"/>
            <a:ext cx="10439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800" dirty="0"/>
              <a:t>(Fisher et al., 1995)</a:t>
            </a:r>
            <a:endParaRPr lang="en-US" sz="800" dirty="0"/>
          </a:p>
        </p:txBody>
      </p:sp>
      <p:sp>
        <p:nvSpPr>
          <p:cNvPr id="49" name="Rectangle 48"/>
          <p:cNvSpPr/>
          <p:nvPr/>
        </p:nvSpPr>
        <p:spPr>
          <a:xfrm>
            <a:off x="347660" y="2954065"/>
            <a:ext cx="11977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Th17/ </a:t>
            </a:r>
            <a:r>
              <a:rPr lang="en-US" sz="900" dirty="0" err="1"/>
              <a:t>Treg</a:t>
            </a:r>
            <a:r>
              <a:rPr lang="en-US" sz="900" dirty="0"/>
              <a:t> balance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1894" y="3250939"/>
            <a:ext cx="144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control  of inflammation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7661" y="661939"/>
            <a:ext cx="2307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DEFECTIVE ELIMINATION/CONTROL</a:t>
            </a:r>
          </a:p>
          <a:p>
            <a:r>
              <a:rPr lang="en-US" sz="900" dirty="0" smtClean="0"/>
              <a:t>OF SELF-REACTIVE LYMPHOCYTES (LYS) </a:t>
            </a:r>
            <a:endParaRPr lang="en-US" sz="900" dirty="0"/>
          </a:p>
        </p:txBody>
      </p:sp>
      <p:sp>
        <p:nvSpPr>
          <p:cNvPr id="53" name="Rectangle 52"/>
          <p:cNvSpPr/>
          <p:nvPr/>
        </p:nvSpPr>
        <p:spPr>
          <a:xfrm>
            <a:off x="1537899" y="3025260"/>
            <a:ext cx="1479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 smtClean="0"/>
              <a:t>(Goris et al., 2012; </a:t>
            </a:r>
          </a:p>
          <a:p>
            <a:r>
              <a:rPr lang="da-DK" sz="900" dirty="0" smtClean="0"/>
              <a:t>Ota et al., 1990; </a:t>
            </a:r>
          </a:p>
          <a:p>
            <a:r>
              <a:rPr lang="da-DK" sz="900" dirty="0" smtClean="0"/>
              <a:t>Liblou et al., 1991; </a:t>
            </a:r>
          </a:p>
          <a:p>
            <a:r>
              <a:rPr lang="da-DK" sz="900" dirty="0" smtClean="0"/>
              <a:t>Rosenblum et al., 2015)</a:t>
            </a:r>
            <a:endParaRPr lang="en-US" sz="900" dirty="0"/>
          </a:p>
        </p:txBody>
      </p:sp>
      <p:sp>
        <p:nvSpPr>
          <p:cNvPr id="54" name="Rectangle 53"/>
          <p:cNvSpPr/>
          <p:nvPr/>
        </p:nvSpPr>
        <p:spPr>
          <a:xfrm>
            <a:off x="5235961" y="4322940"/>
            <a:ext cx="2062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700" dirty="0"/>
              <a:t>Lymphoproliferative Syndrome  </a:t>
            </a:r>
          </a:p>
          <a:p>
            <a:r>
              <a:rPr lang="da-DK" sz="700" dirty="0"/>
              <a:t>Lymphadenopathy</a:t>
            </a:r>
          </a:p>
          <a:p>
            <a:r>
              <a:rPr lang="da-DK" sz="700" dirty="0"/>
              <a:t>Splenomegaly</a:t>
            </a:r>
          </a:p>
          <a:p>
            <a:r>
              <a:rPr lang="da-DK" sz="700" dirty="0"/>
              <a:t>Autoimmune Cytopenia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64655" y="2130033"/>
            <a:ext cx="1952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˃ inflammatory capacity of Th17 </a:t>
            </a:r>
          </a:p>
          <a:p>
            <a:r>
              <a:rPr lang="en-US" sz="900" dirty="0"/>
              <a:t>(</a:t>
            </a:r>
            <a:r>
              <a:rPr lang="en-US" sz="900" dirty="0" err="1"/>
              <a:t>Gorechi</a:t>
            </a:r>
            <a:r>
              <a:rPr lang="en-US" sz="900" dirty="0"/>
              <a:t> et al., 2010)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410530" y="4966164"/>
            <a:ext cx="1952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800" dirty="0"/>
              <a:t>(Finish-German 1997; Benett et al.,2001)</a:t>
            </a:r>
            <a:endParaRPr lang="en-US" sz="800" dirty="0"/>
          </a:p>
        </p:txBody>
      </p:sp>
      <p:sp>
        <p:nvSpPr>
          <p:cNvPr id="57" name="Rectangle 56"/>
          <p:cNvSpPr/>
          <p:nvPr/>
        </p:nvSpPr>
        <p:spPr>
          <a:xfrm>
            <a:off x="2903803" y="4014789"/>
            <a:ext cx="2982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Polymorphism of multiple genes→ fulminant </a:t>
            </a:r>
            <a:r>
              <a:rPr lang="en-US" sz="800" dirty="0" smtClean="0"/>
              <a:t>autoimmunity</a:t>
            </a:r>
          </a:p>
          <a:p>
            <a:r>
              <a:rPr lang="en-US" sz="800" dirty="0"/>
              <a:t>IL-23→proinflammatory </a:t>
            </a:r>
            <a:r>
              <a:rPr lang="en-US" sz="800" dirty="0" err="1"/>
              <a:t>capacyty</a:t>
            </a:r>
            <a:r>
              <a:rPr lang="en-US" sz="800" dirty="0"/>
              <a:t> of Th17 (Rosenblum et al., </a:t>
            </a:r>
            <a:r>
              <a:rPr lang="en-US" sz="800" dirty="0" smtClean="0"/>
              <a:t>2015)</a:t>
            </a:r>
            <a:endParaRPr lang="en-US" sz="800" dirty="0"/>
          </a:p>
        </p:txBody>
      </p:sp>
      <p:sp>
        <p:nvSpPr>
          <p:cNvPr id="58" name="Rectangle 57"/>
          <p:cNvSpPr/>
          <p:nvPr/>
        </p:nvSpPr>
        <p:spPr>
          <a:xfrm>
            <a:off x="-164733" y="4315320"/>
            <a:ext cx="1479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/>
              <a:t>genetic polymorphism</a:t>
            </a:r>
          </a:p>
          <a:p>
            <a:pPr algn="r"/>
            <a:r>
              <a:rPr lang="en-US" sz="700" dirty="0"/>
              <a:t>of IL-23 &amp; IL-17A</a:t>
            </a:r>
          </a:p>
          <a:p>
            <a:pPr algn="r"/>
            <a:r>
              <a:rPr lang="en-US" sz="700" dirty="0"/>
              <a:t>by monoclonal Ab-p40</a:t>
            </a:r>
          </a:p>
          <a:p>
            <a:pPr algn="r"/>
            <a:r>
              <a:rPr lang="en-US" sz="700" dirty="0"/>
              <a:t>is detected in: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58496" y="5965011"/>
            <a:ext cx="4702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&lt; Number of T-regulatory cells, and resistance of </a:t>
            </a:r>
            <a:r>
              <a:rPr lang="en-US" sz="700" dirty="0" err="1"/>
              <a:t>Teffector</a:t>
            </a:r>
            <a:r>
              <a:rPr lang="en-US" sz="700" dirty="0"/>
              <a:t> cells—→ autoimmune response</a:t>
            </a:r>
          </a:p>
          <a:p>
            <a:r>
              <a:rPr lang="en-US" sz="700" dirty="0"/>
              <a:t>More mechanisms in the human host are operating to permit evasion of E. </a:t>
            </a:r>
            <a:r>
              <a:rPr lang="en-US" sz="700" dirty="0" err="1"/>
              <a:t>granulosus</a:t>
            </a:r>
            <a:r>
              <a:rPr lang="en-US" sz="700" dirty="0"/>
              <a:t>: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23747" y="4322940"/>
            <a:ext cx="8488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 smtClean="0"/>
              <a:t>MONOGENIC</a:t>
            </a:r>
          </a:p>
          <a:p>
            <a:pPr algn="r"/>
            <a:r>
              <a:rPr lang="en-US" sz="700" dirty="0" smtClean="0"/>
              <a:t>AUTOIMMUNE</a:t>
            </a:r>
          </a:p>
          <a:p>
            <a:pPr algn="r"/>
            <a:r>
              <a:rPr lang="en-US" sz="700" dirty="0" smtClean="0"/>
              <a:t>DISEASES:</a:t>
            </a:r>
            <a:endParaRPr lang="en-US" sz="700" dirty="0"/>
          </a:p>
        </p:txBody>
      </p:sp>
      <p:sp>
        <p:nvSpPr>
          <p:cNvPr id="61" name="Rectangle 60"/>
          <p:cNvSpPr/>
          <p:nvPr/>
        </p:nvSpPr>
        <p:spPr>
          <a:xfrm>
            <a:off x="1602900" y="8863384"/>
            <a:ext cx="4617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Contribute to impairment of immune reactions in the intermediate human host cystic echinococcosis (CE), </a:t>
            </a:r>
          </a:p>
          <a:p>
            <a:pPr algn="ctr"/>
            <a:r>
              <a:rPr lang="en-US" sz="800" dirty="0"/>
              <a:t>due to antigenic mimicry (Romani, 2008).</a:t>
            </a:r>
            <a:endParaRPr lang="da-DK" sz="800" dirty="0"/>
          </a:p>
        </p:txBody>
      </p:sp>
      <p:sp>
        <p:nvSpPr>
          <p:cNvPr id="62" name="Rectangle 61"/>
          <p:cNvSpPr/>
          <p:nvPr/>
        </p:nvSpPr>
        <p:spPr>
          <a:xfrm>
            <a:off x="347660" y="4031077"/>
            <a:ext cx="2669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GENETIC SUSCEPTIBILITY TO HOST AUTOIMMUNITY</a:t>
            </a:r>
            <a:endParaRPr lang="en-US" sz="900" dirty="0"/>
          </a:p>
        </p:txBody>
      </p:sp>
      <p:sp>
        <p:nvSpPr>
          <p:cNvPr id="63" name="Rectangle 62"/>
          <p:cNvSpPr/>
          <p:nvPr/>
        </p:nvSpPr>
        <p:spPr>
          <a:xfrm>
            <a:off x="1173884" y="4322940"/>
            <a:ext cx="147962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700" dirty="0"/>
              <a:t>Behcet’s disease     </a:t>
            </a:r>
          </a:p>
          <a:p>
            <a:r>
              <a:rPr lang="da-DK" sz="700" dirty="0"/>
              <a:t>Ulcerative colitis </a:t>
            </a:r>
          </a:p>
          <a:p>
            <a:r>
              <a:rPr lang="da-DK" sz="700" dirty="0"/>
              <a:t>Crohn’s disease </a:t>
            </a:r>
          </a:p>
          <a:p>
            <a:r>
              <a:rPr lang="da-DK" sz="700" dirty="0"/>
              <a:t>Psoriasis</a:t>
            </a:r>
          </a:p>
          <a:p>
            <a:r>
              <a:rPr lang="da-DK" sz="700" dirty="0"/>
              <a:t>Ankylosing spondilitis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47660" y="5186196"/>
            <a:ext cx="2669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ENVIRONMENTAL TRIGGERS</a:t>
            </a:r>
            <a:endParaRPr lang="en-US" sz="900" dirty="0"/>
          </a:p>
        </p:txBody>
      </p:sp>
      <p:sp>
        <p:nvSpPr>
          <p:cNvPr id="65" name="Rectangle 64"/>
          <p:cNvSpPr/>
          <p:nvPr/>
        </p:nvSpPr>
        <p:spPr>
          <a:xfrm>
            <a:off x="358496" y="5338946"/>
            <a:ext cx="2453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Epitope spreading</a:t>
            </a:r>
          </a:p>
          <a:p>
            <a:r>
              <a:rPr lang="en-US" sz="700" dirty="0"/>
              <a:t>Antigenic complementary</a:t>
            </a:r>
          </a:p>
          <a:p>
            <a:r>
              <a:rPr lang="en-US" sz="700" dirty="0" err="1"/>
              <a:t>Excesive</a:t>
            </a:r>
            <a:r>
              <a:rPr lang="en-US" sz="700" dirty="0"/>
              <a:t> innate/pattern recognition receptor activation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8497" y="4966164"/>
            <a:ext cx="1952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00" dirty="0" smtClean="0"/>
              <a:t>(Elliot et al., 2009; Vanderbroeck K. 2012)</a:t>
            </a:r>
            <a:endParaRPr lang="en-US" sz="800" dirty="0"/>
          </a:p>
        </p:txBody>
      </p:sp>
      <p:sp>
        <p:nvSpPr>
          <p:cNvPr id="67" name="Rectangle 66"/>
          <p:cNvSpPr/>
          <p:nvPr/>
        </p:nvSpPr>
        <p:spPr>
          <a:xfrm>
            <a:off x="2625264" y="4322940"/>
            <a:ext cx="2062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700" dirty="0"/>
              <a:t>Autoimmune Polyendocrine Syndrome (APS)</a:t>
            </a:r>
          </a:p>
          <a:p>
            <a:endParaRPr lang="da-DK" sz="200" dirty="0" smtClean="0"/>
          </a:p>
          <a:p>
            <a:r>
              <a:rPr lang="da-DK" sz="700" dirty="0" smtClean="0"/>
              <a:t>ImmunodisregulationPolyendocrinopathy</a:t>
            </a:r>
            <a:endParaRPr lang="da-DK" sz="700" dirty="0"/>
          </a:p>
          <a:p>
            <a:r>
              <a:rPr lang="da-DK" sz="700" dirty="0"/>
              <a:t>Enteropathy X-linked Syndrome (IPEX)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3384510" y="6497367"/>
            <a:ext cx="0" cy="213228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713580" y="2655323"/>
            <a:ext cx="0" cy="292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221070" y="7594995"/>
            <a:ext cx="0" cy="171448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221070" y="7995046"/>
            <a:ext cx="0" cy="164304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221070" y="6819900"/>
            <a:ext cx="0" cy="164304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47660" y="9206254"/>
            <a:ext cx="11902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/>
              <a:t>TISSSUE DAMAGE </a:t>
            </a:r>
            <a:endParaRPr lang="en-US" sz="900" b="1" dirty="0"/>
          </a:p>
        </p:txBody>
      </p:sp>
      <p:sp>
        <p:nvSpPr>
          <p:cNvPr id="78" name="Rectangle 77"/>
          <p:cNvSpPr/>
          <p:nvPr/>
        </p:nvSpPr>
        <p:spPr>
          <a:xfrm>
            <a:off x="1331120" y="7369416"/>
            <a:ext cx="19327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INFLAMMATORY MICROENVIRONMENT</a:t>
            </a:r>
            <a:endParaRPr lang="en-US" sz="700" dirty="0"/>
          </a:p>
        </p:txBody>
      </p:sp>
      <p:sp>
        <p:nvSpPr>
          <p:cNvPr id="79" name="Rectangle 78"/>
          <p:cNvSpPr/>
          <p:nvPr/>
        </p:nvSpPr>
        <p:spPr>
          <a:xfrm>
            <a:off x="1331120" y="7775568"/>
            <a:ext cx="179546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MORE INFLAMMATORY CELL RECRUITE</a:t>
            </a:r>
            <a:endParaRPr lang="en-US" sz="700" dirty="0"/>
          </a:p>
        </p:txBody>
      </p:sp>
      <p:sp>
        <p:nvSpPr>
          <p:cNvPr id="80" name="Rectangle 79"/>
          <p:cNvSpPr/>
          <p:nvPr/>
        </p:nvSpPr>
        <p:spPr>
          <a:xfrm>
            <a:off x="1331120" y="8161732"/>
            <a:ext cx="179546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INFLAMMATORY LOOP</a:t>
            </a:r>
            <a:endParaRPr lang="en-US" sz="700" dirty="0"/>
          </a:p>
        </p:txBody>
      </p:sp>
      <p:sp>
        <p:nvSpPr>
          <p:cNvPr id="81" name="Rectangle 80"/>
          <p:cNvSpPr/>
          <p:nvPr/>
        </p:nvSpPr>
        <p:spPr>
          <a:xfrm>
            <a:off x="1331120" y="6587877"/>
            <a:ext cx="179546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EPITOPE SPREADING</a:t>
            </a:r>
            <a:endParaRPr lang="en-US" sz="700" dirty="0"/>
          </a:p>
        </p:txBody>
      </p:sp>
      <p:sp>
        <p:nvSpPr>
          <p:cNvPr id="82" name="Rectangle 81"/>
          <p:cNvSpPr/>
          <p:nvPr/>
        </p:nvSpPr>
        <p:spPr>
          <a:xfrm>
            <a:off x="1331120" y="6995346"/>
            <a:ext cx="179546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MORE SELF AGS DRIVING THE REACTION</a:t>
            </a:r>
            <a:endParaRPr lang="en-US" sz="700" dirty="0"/>
          </a:p>
        </p:txBody>
      </p:sp>
      <p:sp>
        <p:nvSpPr>
          <p:cNvPr id="83" name="Rectangle 82"/>
          <p:cNvSpPr/>
          <p:nvPr/>
        </p:nvSpPr>
        <p:spPr>
          <a:xfrm>
            <a:off x="2207578" y="7190943"/>
            <a:ext cx="103961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(De Rosa et al., 2 001)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642439" y="6593679"/>
            <a:ext cx="26250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00" dirty="0"/>
              <a:t>1) Autoimmune hemolytic anemia-                      </a:t>
            </a:r>
          </a:p>
          <a:p>
            <a:r>
              <a:rPr lang="da-DK" sz="800" dirty="0"/>
              <a:t>due to IgM cold agglutination with anti-1 specificity</a:t>
            </a:r>
          </a:p>
          <a:p>
            <a:r>
              <a:rPr lang="da-DK" sz="800" dirty="0"/>
              <a:t>2) Parasite Ags to cross with humans Ers (Girelli et al, 1993).</a:t>
            </a:r>
          </a:p>
          <a:p>
            <a:r>
              <a:rPr lang="da-DK" sz="800" dirty="0"/>
              <a:t>3) Anti- neutrophil antibodies</a:t>
            </a:r>
          </a:p>
          <a:p>
            <a:r>
              <a:rPr lang="da-DK" sz="800" dirty="0"/>
              <a:t>    Anti-nuclear Ab</a:t>
            </a:r>
          </a:p>
          <a:p>
            <a:r>
              <a:rPr lang="da-DK" sz="800" dirty="0"/>
              <a:t>    Anti-myeloproteinase</a:t>
            </a:r>
          </a:p>
          <a:p>
            <a:r>
              <a:rPr lang="da-DK" sz="800" dirty="0"/>
              <a:t>    Anti-smoot muscle</a:t>
            </a:r>
          </a:p>
          <a:p>
            <a:r>
              <a:rPr lang="da-DK" sz="800" dirty="0"/>
              <a:t>    Anti-lactopherin;</a:t>
            </a:r>
          </a:p>
          <a:p>
            <a:r>
              <a:rPr lang="da-DK" sz="800" dirty="0"/>
              <a:t>    Anti-phospholipid</a:t>
            </a:r>
          </a:p>
          <a:p>
            <a:r>
              <a:rPr lang="da-DK" sz="800" dirty="0"/>
              <a:t>    Anti-cardiolipin</a:t>
            </a:r>
          </a:p>
          <a:p>
            <a:r>
              <a:rPr lang="da-DK" sz="800" dirty="0"/>
              <a:t>    Anti-MHC-I</a:t>
            </a:r>
          </a:p>
          <a:p>
            <a:r>
              <a:rPr lang="da-DK" sz="800" dirty="0"/>
              <a:t>    Anti-MHC-II</a:t>
            </a:r>
          </a:p>
          <a:p>
            <a:r>
              <a:rPr lang="da-DK" sz="800" dirty="0"/>
              <a:t>(Aslan et al., 2009; Romani, 2008; Pordeus et al., 2008)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47660" y="5754889"/>
            <a:ext cx="2669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DEFECTIVE  REGULATION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914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999</Words>
  <Application>Microsoft Office PowerPoint</Application>
  <PresentationFormat>A4 Paper (210x297 mm)</PresentationFormat>
  <Paragraphs>167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uros nesic</dc:creator>
  <cp:lastModifiedBy>uros nesic</cp:lastModifiedBy>
  <cp:revision>18</cp:revision>
  <dcterms:created xsi:type="dcterms:W3CDTF">2017-07-13T20:11:03Z</dcterms:created>
  <dcterms:modified xsi:type="dcterms:W3CDTF">2017-07-14T15:54:39Z</dcterms:modified>
</cp:coreProperties>
</file>