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60" r:id="rId3"/>
    <p:sldId id="261" r:id="rId4"/>
    <p:sldId id="263" r:id="rId5"/>
    <p:sldId id="262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4"/>
    <p:restoredTop sz="93884"/>
  </p:normalViewPr>
  <p:slideViewPr>
    <p:cSldViewPr snapToGrid="0" snapToObjects="1">
      <p:cViewPr>
        <p:scale>
          <a:sx n="80" d="100"/>
          <a:sy n="80" d="100"/>
        </p:scale>
        <p:origin x="2032" y="-10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85D-B2B4-334C-BE5B-F0A69762E2C1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8601-18F0-084C-B5CA-367B77615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85D-B2B4-334C-BE5B-F0A69762E2C1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8601-18F0-084C-B5CA-367B77615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2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85D-B2B4-334C-BE5B-F0A69762E2C1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8601-18F0-084C-B5CA-367B77615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0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85D-B2B4-334C-BE5B-F0A69762E2C1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8601-18F0-084C-B5CA-367B77615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85D-B2B4-334C-BE5B-F0A69762E2C1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8601-18F0-084C-B5CA-367B77615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9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85D-B2B4-334C-BE5B-F0A69762E2C1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8601-18F0-084C-B5CA-367B77615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85D-B2B4-334C-BE5B-F0A69762E2C1}" type="datetimeFigureOut">
              <a:rPr lang="en-US" smtClean="0"/>
              <a:t>4/28/16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8601-18F0-084C-B5CA-367B77615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9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85D-B2B4-334C-BE5B-F0A69762E2C1}" type="datetimeFigureOut">
              <a:rPr lang="en-US" smtClean="0"/>
              <a:t>4/28/16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8601-18F0-084C-B5CA-367B77615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9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85D-B2B4-334C-BE5B-F0A69762E2C1}" type="datetimeFigureOut">
              <a:rPr lang="en-US" smtClean="0"/>
              <a:t>4/28/16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8601-18F0-084C-B5CA-367B77615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1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85D-B2B4-334C-BE5B-F0A69762E2C1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8601-18F0-084C-B5CA-367B77615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4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85D-B2B4-334C-BE5B-F0A69762E2C1}" type="datetimeFigureOut">
              <a:rPr lang="en-US" smtClean="0"/>
              <a:t>4/28/16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8601-18F0-084C-B5CA-367B77615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1385D-B2B4-334C-BE5B-F0A69762E2C1}" type="datetimeFigureOut">
              <a:rPr lang="en-US" smtClean="0"/>
              <a:t>4/28/16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E8601-18F0-084C-B5CA-367B77615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3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70847"/>
            <a:ext cx="5486400" cy="41167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1. Severe calcification of proximal aorta and aortic leaflets </a:t>
            </a:r>
            <a:r>
              <a:rPr lang="en-US" dirty="0" smtClean="0"/>
              <a:t>(arrows) resulting </a:t>
            </a:r>
            <a:r>
              <a:rPr lang="en-US" dirty="0"/>
              <a:t>in moderate aortic regurgitation and stenosis.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047012" y="5123208"/>
            <a:ext cx="130627" cy="80257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463141" y="5488869"/>
            <a:ext cx="714498" cy="4369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12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</a:t>
            </a:r>
            <a:r>
              <a:rPr lang="en-US" dirty="0" smtClean="0"/>
              <a:t>2. Apical </a:t>
            </a:r>
            <a:r>
              <a:rPr lang="en-US" dirty="0"/>
              <a:t>four chamber view </a:t>
            </a:r>
            <a:r>
              <a:rPr lang="en-US" dirty="0" smtClean="0"/>
              <a:t>of mitral </a:t>
            </a:r>
            <a:r>
              <a:rPr lang="en-US" dirty="0"/>
              <a:t>annular </a:t>
            </a:r>
            <a:r>
              <a:rPr lang="en-US" dirty="0" smtClean="0"/>
              <a:t>calcification (arrow).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70847"/>
            <a:ext cx="5486400" cy="411670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227618" y="5563592"/>
            <a:ext cx="106876" cy="54032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21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 </a:t>
            </a:r>
            <a:r>
              <a:rPr lang="en-US" dirty="0"/>
              <a:t>Severe proximal LAD </a:t>
            </a:r>
            <a:r>
              <a:rPr lang="en-US" dirty="0" smtClean="0"/>
              <a:t>stenosis (arrow).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Picture 3" descr="../../Screen%20Shot%202016-04-27%20at%209.25.34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96272"/>
            <a:ext cx="5486400" cy="54946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2018805" y="4025735"/>
            <a:ext cx="403764" cy="45422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6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Figure 4. Radiation injury and the transition from acute inflammation to chronic fibrosis, as mediated by pro-fibrotic cytokines and reactive oxygen species. O</a:t>
            </a:r>
            <a:r>
              <a:rPr lang="en-US" sz="1200" baseline="-25000" dirty="0"/>
              <a:t>2</a:t>
            </a:r>
            <a:r>
              <a:rPr lang="en-US" sz="1200" baseline="30000" dirty="0"/>
              <a:t>-</a:t>
            </a:r>
            <a:r>
              <a:rPr lang="en-US" sz="1200" dirty="0"/>
              <a:t> = reactive oxygen species; TNF-alpha = tumor necrosis factor-alpha; Monocyte chemotactic protein-1; CTGF = connective tissue growth factor</a:t>
            </a:r>
            <a:endParaRPr 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" y="2044703"/>
            <a:ext cx="6682191" cy="61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6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5. </a:t>
            </a:r>
            <a:r>
              <a:rPr lang="en-US" dirty="0" smtClean="0"/>
              <a:t>Proposed algorithm </a:t>
            </a:r>
            <a:r>
              <a:rPr lang="en-US" dirty="0"/>
              <a:t>for cardio-oncologic screening following mediastinal radiotherapy.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48" y="2678113"/>
            <a:ext cx="5454105" cy="6381750"/>
          </a:xfrm>
        </p:spPr>
      </p:pic>
    </p:spTree>
    <p:extLst>
      <p:ext uri="{BB962C8B-B14F-4D97-AF65-F5344CB8AC3E}">
        <p14:creationId xmlns:p14="http://schemas.microsoft.com/office/powerpoint/2010/main" val="80859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</TotalTime>
  <Words>105</Words>
  <Application>Microsoft Macintosh PowerPoint</Application>
  <PresentationFormat>Custom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Figure 1. Severe calcification of proximal aorta and aortic leaflets (arrows) resulting in moderate aortic regurgitation and stenosis. </vt:lpstr>
      <vt:lpstr>Figure 2. Apical four chamber view of mitral annular calcification (arrow). </vt:lpstr>
      <vt:lpstr>Figure 3. Severe proximal LAD stenosis (arrow). </vt:lpstr>
      <vt:lpstr>Figure 4. Radiation injury and the transition from acute inflammation to chronic fibrosis, as mediated by pro-fibrotic cytokines and reactive oxygen species. O2- = reactive oxygen species; TNF-alpha = tumor necrosis factor-alpha; Monocyte chemotactic protein-1; CTGF = connective tissue growth factor</vt:lpstr>
      <vt:lpstr>Figure 5. Proposed algorithm for cardio-oncologic screening following mediastinal radiotherapy.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Cuomo</dc:creator>
  <cp:lastModifiedBy>Cuomo, Jason</cp:lastModifiedBy>
  <cp:revision>41</cp:revision>
  <dcterms:created xsi:type="dcterms:W3CDTF">2016-04-27T00:38:07Z</dcterms:created>
  <dcterms:modified xsi:type="dcterms:W3CDTF">2016-04-28T20:30:38Z</dcterms:modified>
</cp:coreProperties>
</file>